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8" r:id="rId2"/>
    <p:sldId id="362" r:id="rId3"/>
    <p:sldId id="371" r:id="rId4"/>
    <p:sldId id="386" r:id="rId5"/>
    <p:sldId id="387" r:id="rId6"/>
    <p:sldId id="402" r:id="rId7"/>
    <p:sldId id="403" r:id="rId8"/>
    <p:sldId id="400" r:id="rId9"/>
    <p:sldId id="372" r:id="rId10"/>
    <p:sldId id="389" r:id="rId11"/>
    <p:sldId id="378" r:id="rId12"/>
    <p:sldId id="407" r:id="rId13"/>
    <p:sldId id="406" r:id="rId14"/>
    <p:sldId id="373" r:id="rId15"/>
    <p:sldId id="355" r:id="rId16"/>
    <p:sldId id="383" r:id="rId17"/>
    <p:sldId id="384" r:id="rId18"/>
    <p:sldId id="401" r:id="rId19"/>
  </p:sldIdLst>
  <p:sldSz cx="6858000" cy="9906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BE9011F-1087-4424-974F-0A87329F0CAE}">
          <p14:sldIdLst>
            <p14:sldId id="298"/>
            <p14:sldId id="362"/>
            <p14:sldId id="371"/>
            <p14:sldId id="386"/>
            <p14:sldId id="387"/>
            <p14:sldId id="402"/>
            <p14:sldId id="403"/>
            <p14:sldId id="400"/>
            <p14:sldId id="372"/>
            <p14:sldId id="389"/>
            <p14:sldId id="378"/>
            <p14:sldId id="407"/>
            <p14:sldId id="406"/>
            <p14:sldId id="373"/>
            <p14:sldId id="355"/>
            <p14:sldId id="383"/>
            <p14:sldId id="384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627"/>
    <a:srgbClr val="E6B96F"/>
    <a:srgbClr val="EF3D49"/>
    <a:srgbClr val="F5F5F5"/>
    <a:srgbClr val="BDB5A7"/>
    <a:srgbClr val="C00000"/>
    <a:srgbClr val="C0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91304" autoAdjust="0"/>
  </p:normalViewPr>
  <p:slideViewPr>
    <p:cSldViewPr>
      <p:cViewPr varScale="1">
        <p:scale>
          <a:sx n="58" d="100"/>
          <a:sy n="58" d="100"/>
        </p:scale>
        <p:origin x="2578" y="72"/>
      </p:cViewPr>
      <p:guideLst>
        <p:guide orient="horz" pos="310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6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ennan%20yin\Desktop\M&amp;A%2018H1_Repor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ennan%20yin\Desktop\M&amp;A%2018H1_Repor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ennan%20yin\Desktop\M&amp;A%2018H1_Report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ennan%20yin\Desktop\M&amp;A%2018H1_Repor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ennan%20yin\Desktop\M&amp;A%2018H1_Repor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ennan%20yin\Desktop\M&amp;A%2018H1_Repor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nnan%20yin\Desktop\M&amp;A%2018H1_Repo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r>
              <a:rPr lang="en-US" sz="1400"/>
              <a:t>2014</a:t>
            </a:r>
            <a:r>
              <a:rPr lang="zh-CN" altLang="en-US" sz="1400"/>
              <a:t>年</a:t>
            </a:r>
            <a:r>
              <a:rPr lang="en-US" altLang="zh-CN" sz="1400"/>
              <a:t>-2018</a:t>
            </a:r>
            <a:r>
              <a:rPr lang="zh-CN" altLang="en-US" sz="1400"/>
              <a:t>年上半年</a:t>
            </a:r>
            <a:r>
              <a:rPr lang="zh-CN" sz="1400"/>
              <a:t>中国并购市场宣布交易</a:t>
            </a:r>
            <a:r>
              <a:rPr lang="zh-CN" altLang="en-US" sz="1400"/>
              <a:t>半年度</a:t>
            </a:r>
            <a:r>
              <a:rPr lang="zh-CN" sz="1400"/>
              <a:t>趋势图</a:t>
            </a:r>
          </a:p>
        </c:rich>
      </c:tx>
      <c:layout>
        <c:manualLayout>
          <c:xMode val="edge"/>
          <c:yMode val="edge"/>
          <c:x val="0.15337333357873362"/>
          <c:y val="2.241967592592592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767507002801"/>
          <c:y val="0.12744531933508299"/>
          <c:w val="0.83796400449943798"/>
          <c:h val="0.66597067607928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宣透!$C$19</c:f>
              <c:strCache>
                <c:ptCount val="1"/>
                <c:pt idx="0">
                  <c:v>披露并购金额(US$ B)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5.570126197093234E-3"/>
                  <c:y val="-3.82175925925925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4C-4228-8FF7-BF6AFB8EBC73}"/>
                </c:ext>
              </c:extLst>
            </c:dLbl>
            <c:dLbl>
              <c:idx val="1"/>
              <c:layout>
                <c:manualLayout>
                  <c:x val="0"/>
                  <c:y val="1.46990740740740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4C-4228-8FF7-BF6AFB8EBC73}"/>
                </c:ext>
              </c:extLst>
            </c:dLbl>
            <c:dLbl>
              <c:idx val="2"/>
              <c:layout>
                <c:manualLayout>
                  <c:x val="0"/>
                  <c:y val="-1.76388888888889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4C-4228-8FF7-BF6AFB8EBC73}"/>
                </c:ext>
              </c:extLst>
            </c:dLbl>
            <c:dLbl>
              <c:idx val="4"/>
              <c:layout>
                <c:manualLayout>
                  <c:x val="1.9478647108263753E-3"/>
                  <c:y val="-4.40972222222222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4C-4228-8FF7-BF6AFB8EBC73}"/>
                </c:ext>
              </c:extLst>
            </c:dLbl>
            <c:dLbl>
              <c:idx val="5"/>
              <c:layout>
                <c:manualLayout>
                  <c:x val="0"/>
                  <c:y val="-9.1064814814814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4C-4228-8FF7-BF6AFB8EBC73}"/>
                </c:ext>
              </c:extLst>
            </c:dLbl>
            <c:dLbl>
              <c:idx val="6"/>
              <c:layout>
                <c:manualLayout>
                  <c:x val="0"/>
                  <c:y val="8.819444444444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4C-4228-8FF7-BF6AFB8EBC73}"/>
                </c:ext>
              </c:extLst>
            </c:dLbl>
            <c:dLbl>
              <c:idx val="7"/>
              <c:layout>
                <c:manualLayout>
                  <c:x val="0"/>
                  <c:y val="-2.6458333333333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4C-4228-8FF7-BF6AFB8EBC73}"/>
                </c:ext>
              </c:extLst>
            </c:dLbl>
            <c:dLbl>
              <c:idx val="9"/>
              <c:layout>
                <c:manualLayout>
                  <c:x val="0"/>
                  <c:y val="-2.93981481481481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4C-4228-8FF7-BF6AFB8EBC73}"/>
                </c:ext>
              </c:extLst>
            </c:dLbl>
            <c:dLbl>
              <c:idx val="10"/>
              <c:layout>
                <c:manualLayout>
                  <c:x val="0"/>
                  <c:y val="-1.17592592592592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4C-4228-8FF7-BF6AFB8EBC73}"/>
                </c:ext>
              </c:extLst>
            </c:dLbl>
            <c:dLbl>
              <c:idx val="11"/>
              <c:layout>
                <c:manualLayout>
                  <c:x val="0"/>
                  <c:y val="1.4699074074073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4C-4228-8FF7-BF6AFB8EBC73}"/>
                </c:ext>
              </c:extLst>
            </c:dLbl>
            <c:dLbl>
              <c:idx val="12"/>
              <c:layout>
                <c:manualLayout>
                  <c:x val="0"/>
                  <c:y val="-1.1759259259259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4C-4228-8FF7-BF6AFB8EBC73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宣透!$A$20:$A$28</c:f>
              <c:strCache>
                <c:ptCount val="9"/>
                <c:pt idx="0">
                  <c:v>14H1</c:v>
                </c:pt>
                <c:pt idx="1">
                  <c:v>14H2</c:v>
                </c:pt>
                <c:pt idx="2">
                  <c:v>15H1</c:v>
                </c:pt>
                <c:pt idx="3">
                  <c:v>15H2</c:v>
                </c:pt>
                <c:pt idx="4">
                  <c:v>16H1</c:v>
                </c:pt>
                <c:pt idx="5">
                  <c:v>16H2</c:v>
                </c:pt>
                <c:pt idx="6">
                  <c:v>17H1</c:v>
                </c:pt>
                <c:pt idx="7">
                  <c:v>17H2</c:v>
                </c:pt>
                <c:pt idx="8">
                  <c:v>18H1</c:v>
                </c:pt>
              </c:strCache>
            </c:strRef>
          </c:cat>
          <c:val>
            <c:numRef>
              <c:f>宣透!$C$20:$C$28</c:f>
              <c:numCache>
                <c:formatCode>0.00_);[Red]\(0.00\)</c:formatCode>
                <c:ptCount val="9"/>
                <c:pt idx="0">
                  <c:v>207.64711611237098</c:v>
                </c:pt>
                <c:pt idx="1">
                  <c:v>211.07796912027032</c:v>
                </c:pt>
                <c:pt idx="2">
                  <c:v>307.84084748684899</c:v>
                </c:pt>
                <c:pt idx="3">
                  <c:v>544.30220715187647</c:v>
                </c:pt>
                <c:pt idx="4">
                  <c:v>314.91192339557932</c:v>
                </c:pt>
                <c:pt idx="5">
                  <c:v>293.86961476248649</c:v>
                </c:pt>
                <c:pt idx="6">
                  <c:v>261.59115116886352</c:v>
                </c:pt>
                <c:pt idx="7">
                  <c:v>305.19925061128174</c:v>
                </c:pt>
                <c:pt idx="8">
                  <c:v>205.14850987359222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24C-4228-8FF7-BF6AFB8EBC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axId val="-1277390256"/>
        <c:axId val="-1277388080"/>
      </c:barChart>
      <c:lineChart>
        <c:grouping val="standard"/>
        <c:varyColors val="0"/>
        <c:ser>
          <c:idx val="1"/>
          <c:order val="1"/>
          <c:tx>
            <c:strRef>
              <c:f>宣透!$B$19</c:f>
              <c:strCache>
                <c:ptCount val="1"/>
                <c:pt idx="0">
                  <c:v>案例数量</c:v>
                </c:pt>
              </c:strCache>
            </c:strRef>
          </c:tx>
          <c:spPr>
            <a:ln w="12700" cap="rnd" cmpd="sng" algn="ctr">
              <a:solidFill>
                <a:srgbClr val="CA2128"/>
              </a:solidFill>
              <a:prstDash val="solid"/>
              <a:round/>
            </a:ln>
          </c:spPr>
          <c:marker>
            <c:symbol val="square"/>
            <c:size val="4"/>
            <c:spPr>
              <a:solidFill>
                <a:srgbClr val="CA2128"/>
              </a:solidFill>
              <a:ln w="9525" cap="flat" cmpd="sng" algn="ctr">
                <a:solidFill>
                  <a:srgbClr val="CA2128"/>
                </a:solidFill>
                <a:prstDash val="solid"/>
                <a:round/>
              </a:ln>
            </c:spPr>
          </c:marker>
          <c:dLbls>
            <c:dLbl>
              <c:idx val="8"/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/>
                    </a:defRPr>
                  </a:pPr>
                  <a:endParaRPr lang="zh-CN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24C-4228-8FF7-BF6AFB8EBC73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宣透!$A$20:$A$28</c:f>
              <c:strCache>
                <c:ptCount val="9"/>
                <c:pt idx="0">
                  <c:v>14H1</c:v>
                </c:pt>
                <c:pt idx="1">
                  <c:v>14H2</c:v>
                </c:pt>
                <c:pt idx="2">
                  <c:v>15H1</c:v>
                </c:pt>
                <c:pt idx="3">
                  <c:v>15H2</c:v>
                </c:pt>
                <c:pt idx="4">
                  <c:v>16H1</c:v>
                </c:pt>
                <c:pt idx="5">
                  <c:v>16H2</c:v>
                </c:pt>
                <c:pt idx="6">
                  <c:v>17H1</c:v>
                </c:pt>
                <c:pt idx="7">
                  <c:v>17H2</c:v>
                </c:pt>
                <c:pt idx="8">
                  <c:v>18H1</c:v>
                </c:pt>
              </c:strCache>
            </c:strRef>
          </c:cat>
          <c:val>
            <c:numRef>
              <c:f>宣透!$B$20:$B$28</c:f>
              <c:numCache>
                <c:formatCode>General</c:formatCode>
                <c:ptCount val="9"/>
                <c:pt idx="0">
                  <c:v>3458</c:v>
                </c:pt>
                <c:pt idx="1">
                  <c:v>4406</c:v>
                </c:pt>
                <c:pt idx="2">
                  <c:v>4514</c:v>
                </c:pt>
                <c:pt idx="3">
                  <c:v>7496</c:v>
                </c:pt>
                <c:pt idx="4">
                  <c:v>5412</c:v>
                </c:pt>
                <c:pt idx="5">
                  <c:v>4148</c:v>
                </c:pt>
                <c:pt idx="6">
                  <c:v>3680</c:v>
                </c:pt>
                <c:pt idx="7">
                  <c:v>4838</c:v>
                </c:pt>
                <c:pt idx="8">
                  <c:v>3567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24C-4228-8FF7-BF6AFB8EBC73}"/>
            </c:ext>
          </c:extLst>
        </c:ser>
        <c:ser>
          <c:idx val="2"/>
          <c:order val="2"/>
          <c:tx>
            <c:strRef>
              <c:f>宣透!$D$19</c:f>
              <c:strCache>
                <c:ptCount val="1"/>
                <c:pt idx="0">
                  <c:v>披露金额案例数量</c:v>
                </c:pt>
              </c:strCache>
            </c:strRef>
          </c:tx>
          <c:spPr>
            <a:ln w="9525" cap="flat" cmpd="sng" algn="ctr">
              <a:solidFill>
                <a:srgbClr val="C6A96F">
                  <a:alpha val="96000"/>
                </a:srgbClr>
              </a:solidFill>
              <a:prstDash val="solid"/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square"/>
            <c:size val="4"/>
            <c:spPr>
              <a:solidFill>
                <a:srgbClr val="C6A96F"/>
              </a:solidFill>
              <a:ln w="9525" cap="flat" cmpd="sng" algn="ctr">
                <a:solidFill>
                  <a:srgbClr val="C6A96F"/>
                </a:solidFill>
                <a:prstDash val="solid"/>
                <a:round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/>
                    </a:defRPr>
                  </a:pPr>
                  <a:endParaRPr lang="zh-CN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24C-4228-8FF7-BF6AFB8EB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宣透!$A$20:$A$28</c:f>
              <c:strCache>
                <c:ptCount val="9"/>
                <c:pt idx="0">
                  <c:v>14H1</c:v>
                </c:pt>
                <c:pt idx="1">
                  <c:v>14H2</c:v>
                </c:pt>
                <c:pt idx="2">
                  <c:v>15H1</c:v>
                </c:pt>
                <c:pt idx="3">
                  <c:v>15H2</c:v>
                </c:pt>
                <c:pt idx="4">
                  <c:v>16H1</c:v>
                </c:pt>
                <c:pt idx="5">
                  <c:v>16H2</c:v>
                </c:pt>
                <c:pt idx="6">
                  <c:v>17H1</c:v>
                </c:pt>
                <c:pt idx="7">
                  <c:v>17H2</c:v>
                </c:pt>
                <c:pt idx="8">
                  <c:v>18H1</c:v>
                </c:pt>
              </c:strCache>
            </c:strRef>
          </c:cat>
          <c:val>
            <c:numRef>
              <c:f>宣透!$D$20:$D$28</c:f>
              <c:numCache>
                <c:formatCode>General</c:formatCode>
                <c:ptCount val="9"/>
                <c:pt idx="0">
                  <c:v>3019</c:v>
                </c:pt>
                <c:pt idx="1">
                  <c:v>3801</c:v>
                </c:pt>
                <c:pt idx="2">
                  <c:v>3749</c:v>
                </c:pt>
                <c:pt idx="3">
                  <c:v>6031</c:v>
                </c:pt>
                <c:pt idx="4">
                  <c:v>4264</c:v>
                </c:pt>
                <c:pt idx="5">
                  <c:v>3022</c:v>
                </c:pt>
                <c:pt idx="6">
                  <c:v>2696</c:v>
                </c:pt>
                <c:pt idx="7">
                  <c:v>3668</c:v>
                </c:pt>
                <c:pt idx="8">
                  <c:v>2238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24C-4228-8FF7-BF6AFB8EBC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277389168"/>
        <c:axId val="-1277388624"/>
      </c:lineChart>
      <c:catAx>
        <c:axId val="-1277390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277388080"/>
        <c:crosses val="autoZero"/>
        <c:auto val="0"/>
        <c:lblAlgn val="ctr"/>
        <c:lblOffset val="100"/>
        <c:tickLblSkip val="1"/>
        <c:noMultiLvlLbl val="0"/>
      </c:catAx>
      <c:valAx>
        <c:axId val="-1277388080"/>
        <c:scaling>
          <c:orientation val="minMax"/>
          <c:max val="1400"/>
          <c:min val="0"/>
        </c:scaling>
        <c:delete val="0"/>
        <c:axPos val="l"/>
        <c:numFmt formatCode="0_ " sourceLinked="0"/>
        <c:majorTickMark val="none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277390256"/>
        <c:crosses val="autoZero"/>
        <c:crossBetween val="between"/>
        <c:majorUnit val="200"/>
      </c:valAx>
      <c:catAx>
        <c:axId val="-127738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277388624"/>
        <c:crosses val="autoZero"/>
        <c:auto val="0"/>
        <c:lblAlgn val="ctr"/>
        <c:lblOffset val="100"/>
        <c:noMultiLvlLbl val="0"/>
      </c:catAx>
      <c:valAx>
        <c:axId val="-1277388624"/>
        <c:scaling>
          <c:orientation val="minMax"/>
          <c:max val="10000"/>
          <c:min val="-800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277389168"/>
        <c:crosses val="max"/>
        <c:crossBetween val="between"/>
        <c:majorUnit val="1000"/>
      </c:valAx>
      <c:spPr>
        <a:noFill/>
        <a:ln w="3175">
          <a:noFill/>
          <a:prstDash val="solid"/>
        </a:ln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ayout>
        <c:manualLayout>
          <c:xMode val="edge"/>
          <c:yMode val="edge"/>
          <c:x val="1.63546620513223E-2"/>
          <c:y val="0.86937610731460402"/>
          <c:w val="0.96342717542714895"/>
          <c:h val="6.408472538597820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  <a:ln w="3175" cap="flat" cmpd="sng" algn="ctr">
      <a:noFill/>
      <a:prstDash val="solid"/>
      <a:round/>
    </a:ln>
  </c:spPr>
  <c:txPr>
    <a:bodyPr/>
    <a:lstStyle/>
    <a:p>
      <a:pPr>
        <a:defRPr lang="zh-CN" sz="1400" b="0" i="0" u="none" strike="noStrike" baseline="0">
          <a:solidFill>
            <a:schemeClr val="tx1">
              <a:lumMod val="85000"/>
              <a:lumOff val="1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Arial" panose="020B0604020202020204"/>
        </a:defRPr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r>
              <a:rPr lang="en-US" sz="1400"/>
              <a:t>2014</a:t>
            </a:r>
            <a:r>
              <a:rPr lang="zh-CN" altLang="en-US" sz="1400"/>
              <a:t>年</a:t>
            </a:r>
            <a:r>
              <a:rPr lang="en-US" altLang="zh-CN" sz="1400"/>
              <a:t>-2018</a:t>
            </a:r>
            <a:r>
              <a:rPr lang="zh-CN" altLang="en-US" sz="1400"/>
              <a:t>年上半年</a:t>
            </a:r>
            <a:r>
              <a:rPr lang="zh-CN" sz="1400"/>
              <a:t>中国并购市场</a:t>
            </a:r>
            <a:r>
              <a:rPr lang="zh-CN" altLang="en-US" sz="1400"/>
              <a:t>完成</a:t>
            </a:r>
            <a:r>
              <a:rPr lang="zh-CN" sz="1400"/>
              <a:t>交易</a:t>
            </a:r>
            <a:r>
              <a:rPr lang="zh-CN" altLang="en-US" sz="1400"/>
              <a:t>半年度</a:t>
            </a:r>
            <a:r>
              <a:rPr lang="zh-CN" sz="1400"/>
              <a:t>趋势图</a:t>
            </a:r>
          </a:p>
        </c:rich>
      </c:tx>
      <c:layout>
        <c:manualLayout>
          <c:xMode val="edge"/>
          <c:yMode val="edge"/>
          <c:x val="0.15363450292397657"/>
          <c:y val="2.241967592592592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767507002801"/>
          <c:y val="0.12744531933508299"/>
          <c:w val="0.83796400449943798"/>
          <c:h val="0.66597067607928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完成透!$C$17</c:f>
              <c:strCache>
                <c:ptCount val="1"/>
                <c:pt idx="0">
                  <c:v>披露并购金额(US$ B)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dLbl>
              <c:idx val="3"/>
              <c:layout>
                <c:manualLayout>
                  <c:x val="-3.4039567785653453E-17"/>
                  <c:y val="2.93981481481481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3A-45E1-9C43-A48B4E347AC9}"/>
                </c:ext>
              </c:extLst>
            </c:dLbl>
            <c:dLbl>
              <c:idx val="7"/>
              <c:layout>
                <c:manualLayout>
                  <c:x val="5.5701754385963547E-3"/>
                  <c:y val="-1.17592592592592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3A-45E1-9C43-A48B4E347AC9}"/>
                </c:ext>
              </c:extLst>
            </c:dLbl>
            <c:dLbl>
              <c:idx val="9"/>
              <c:layout>
                <c:manualLayout>
                  <c:x val="1.0253654970760234E-2"/>
                  <c:y val="1.76851851851851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3A-45E1-9C43-A48B4E347AC9}"/>
                </c:ext>
              </c:extLst>
            </c:dLbl>
            <c:dLbl>
              <c:idx val="10"/>
              <c:layout>
                <c:manualLayout>
                  <c:x val="0"/>
                  <c:y val="7.648183556405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3A-45E1-9C43-A48B4E347AC9}"/>
                </c:ext>
              </c:extLst>
            </c:dLbl>
            <c:dLbl>
              <c:idx val="11"/>
              <c:layout>
                <c:manualLayout>
                  <c:x val="0"/>
                  <c:y val="-7.6481835564054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3A-45E1-9C43-A48B4E347AC9}"/>
                </c:ext>
              </c:extLst>
            </c:dLbl>
            <c:dLbl>
              <c:idx val="12"/>
              <c:layout>
                <c:manualLayout>
                  <c:x val="0"/>
                  <c:y val="3.824091778202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3A-45E1-9C43-A48B4E347AC9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完成透!$A$18:$A$26</c:f>
              <c:strCache>
                <c:ptCount val="9"/>
                <c:pt idx="0">
                  <c:v>14H1</c:v>
                </c:pt>
                <c:pt idx="1">
                  <c:v>14H2</c:v>
                </c:pt>
                <c:pt idx="2">
                  <c:v>15H1</c:v>
                </c:pt>
                <c:pt idx="3">
                  <c:v>15H2</c:v>
                </c:pt>
                <c:pt idx="4">
                  <c:v>16H1</c:v>
                </c:pt>
                <c:pt idx="5">
                  <c:v>16H2</c:v>
                </c:pt>
                <c:pt idx="6">
                  <c:v>17H1</c:v>
                </c:pt>
                <c:pt idx="7">
                  <c:v>17H2</c:v>
                </c:pt>
                <c:pt idx="8">
                  <c:v>18H1</c:v>
                </c:pt>
              </c:strCache>
            </c:strRef>
          </c:cat>
          <c:val>
            <c:numRef>
              <c:f>完成透!$C$18:$C$26</c:f>
              <c:numCache>
                <c:formatCode>0.00_);[Red]\(0.00\)</c:formatCode>
                <c:ptCount val="9"/>
                <c:pt idx="0">
                  <c:v>58.005052972920026</c:v>
                </c:pt>
                <c:pt idx="1">
                  <c:v>138.05841760880713</c:v>
                </c:pt>
                <c:pt idx="2">
                  <c:v>170.24640784523882</c:v>
                </c:pt>
                <c:pt idx="3">
                  <c:v>187.8179367959041</c:v>
                </c:pt>
                <c:pt idx="4">
                  <c:v>143.68973888554839</c:v>
                </c:pt>
                <c:pt idx="5">
                  <c:v>188.51900042303771</c:v>
                </c:pt>
                <c:pt idx="6">
                  <c:v>146.38756103407877</c:v>
                </c:pt>
                <c:pt idx="7">
                  <c:v>162.70692269192375</c:v>
                </c:pt>
                <c:pt idx="8">
                  <c:v>118.41416981099167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3A-45E1-9C43-A48B4E347A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axId val="-1091248800"/>
        <c:axId val="-1091246624"/>
      </c:barChart>
      <c:lineChart>
        <c:grouping val="standard"/>
        <c:varyColors val="0"/>
        <c:ser>
          <c:idx val="1"/>
          <c:order val="1"/>
          <c:tx>
            <c:strRef>
              <c:f>完成透!$B$17</c:f>
              <c:strCache>
                <c:ptCount val="1"/>
                <c:pt idx="0">
                  <c:v>完成案例数量</c:v>
                </c:pt>
              </c:strCache>
            </c:strRef>
          </c:tx>
          <c:spPr>
            <a:ln w="12700" cap="rnd" cmpd="sng" algn="ctr">
              <a:solidFill>
                <a:srgbClr val="CA2128"/>
              </a:solidFill>
              <a:prstDash val="solid"/>
              <a:round/>
            </a:ln>
          </c:spPr>
          <c:marker>
            <c:symbol val="square"/>
            <c:size val="4"/>
            <c:spPr>
              <a:solidFill>
                <a:srgbClr val="CA2128"/>
              </a:solidFill>
              <a:ln w="9525" cap="flat" cmpd="sng" algn="ctr">
                <a:solidFill>
                  <a:srgbClr val="CA2128"/>
                </a:solidFill>
                <a:prstDash val="solid"/>
                <a:round/>
              </a:ln>
            </c:spPr>
          </c:marker>
          <c:dLbls>
            <c:dLbl>
              <c:idx val="8"/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/>
                    </a:defRPr>
                  </a:pPr>
                  <a:endParaRPr lang="zh-CN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C3A-45E1-9C43-A48B4E347AC9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完成透!$A$18:$A$26</c:f>
              <c:strCache>
                <c:ptCount val="9"/>
                <c:pt idx="0">
                  <c:v>14H1</c:v>
                </c:pt>
                <c:pt idx="1">
                  <c:v>14H2</c:v>
                </c:pt>
                <c:pt idx="2">
                  <c:v>15H1</c:v>
                </c:pt>
                <c:pt idx="3">
                  <c:v>15H2</c:v>
                </c:pt>
                <c:pt idx="4">
                  <c:v>16H1</c:v>
                </c:pt>
                <c:pt idx="5">
                  <c:v>16H2</c:v>
                </c:pt>
                <c:pt idx="6">
                  <c:v>17H1</c:v>
                </c:pt>
                <c:pt idx="7">
                  <c:v>17H2</c:v>
                </c:pt>
                <c:pt idx="8">
                  <c:v>18H1</c:v>
                </c:pt>
              </c:strCache>
            </c:strRef>
          </c:cat>
          <c:val>
            <c:numRef>
              <c:f>完成透!$B$18:$B$26</c:f>
              <c:numCache>
                <c:formatCode>General</c:formatCode>
                <c:ptCount val="9"/>
                <c:pt idx="0">
                  <c:v>1490</c:v>
                </c:pt>
                <c:pt idx="1">
                  <c:v>1890</c:v>
                </c:pt>
                <c:pt idx="2">
                  <c:v>2255</c:v>
                </c:pt>
                <c:pt idx="3">
                  <c:v>3424</c:v>
                </c:pt>
                <c:pt idx="4">
                  <c:v>2704</c:v>
                </c:pt>
                <c:pt idx="5">
                  <c:v>2339</c:v>
                </c:pt>
                <c:pt idx="6">
                  <c:v>1756</c:v>
                </c:pt>
                <c:pt idx="7">
                  <c:v>2565</c:v>
                </c:pt>
                <c:pt idx="8">
                  <c:v>1806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C3A-45E1-9C43-A48B4E347AC9}"/>
            </c:ext>
          </c:extLst>
        </c:ser>
        <c:ser>
          <c:idx val="2"/>
          <c:order val="2"/>
          <c:tx>
            <c:strRef>
              <c:f>完成透!$D$17</c:f>
              <c:strCache>
                <c:ptCount val="1"/>
                <c:pt idx="0">
                  <c:v>披露金额案例数量</c:v>
                </c:pt>
              </c:strCache>
            </c:strRef>
          </c:tx>
          <c:spPr>
            <a:ln w="9525" cap="flat" cmpd="sng" algn="ctr">
              <a:solidFill>
                <a:srgbClr val="C6A96F"/>
              </a:solidFill>
              <a:prstDash val="solid"/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square"/>
            <c:size val="4"/>
            <c:spPr>
              <a:solidFill>
                <a:srgbClr val="C6A96F"/>
              </a:solidFill>
              <a:ln w="9525" cap="flat" cmpd="sng" algn="ctr">
                <a:solidFill>
                  <a:srgbClr val="C6A96F"/>
                </a:solidFill>
                <a:prstDash val="solid"/>
                <a:round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/>
                    </a:defRPr>
                  </a:pPr>
                  <a:endParaRPr lang="zh-CN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C3A-45E1-9C43-A48B4E347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完成透!$A$18:$A$26</c:f>
              <c:strCache>
                <c:ptCount val="9"/>
                <c:pt idx="0">
                  <c:v>14H1</c:v>
                </c:pt>
                <c:pt idx="1">
                  <c:v>14H2</c:v>
                </c:pt>
                <c:pt idx="2">
                  <c:v>15H1</c:v>
                </c:pt>
                <c:pt idx="3">
                  <c:v>15H2</c:v>
                </c:pt>
                <c:pt idx="4">
                  <c:v>16H1</c:v>
                </c:pt>
                <c:pt idx="5">
                  <c:v>16H2</c:v>
                </c:pt>
                <c:pt idx="6">
                  <c:v>17H1</c:v>
                </c:pt>
                <c:pt idx="7">
                  <c:v>17H2</c:v>
                </c:pt>
                <c:pt idx="8">
                  <c:v>18H1</c:v>
                </c:pt>
              </c:strCache>
            </c:strRef>
          </c:cat>
          <c:val>
            <c:numRef>
              <c:f>完成透!$D$18:$D$26</c:f>
              <c:numCache>
                <c:formatCode>General</c:formatCode>
                <c:ptCount val="9"/>
                <c:pt idx="0">
                  <c:v>1284</c:v>
                </c:pt>
                <c:pt idx="1">
                  <c:v>1603</c:v>
                </c:pt>
                <c:pt idx="2">
                  <c:v>1761</c:v>
                </c:pt>
                <c:pt idx="3">
                  <c:v>2571</c:v>
                </c:pt>
                <c:pt idx="4">
                  <c:v>1908</c:v>
                </c:pt>
                <c:pt idx="5">
                  <c:v>1461</c:v>
                </c:pt>
                <c:pt idx="6">
                  <c:v>1059</c:v>
                </c:pt>
                <c:pt idx="7">
                  <c:v>1667</c:v>
                </c:pt>
                <c:pt idx="8">
                  <c:v>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C3A-45E1-9C43-A48B4E347A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091246080"/>
        <c:axId val="-1091247712"/>
      </c:lineChart>
      <c:catAx>
        <c:axId val="-109124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091246624"/>
        <c:crosses val="autoZero"/>
        <c:auto val="0"/>
        <c:lblAlgn val="ctr"/>
        <c:lblOffset val="100"/>
        <c:tickLblSkip val="1"/>
        <c:noMultiLvlLbl val="0"/>
      </c:catAx>
      <c:valAx>
        <c:axId val="-1091246624"/>
        <c:scaling>
          <c:orientation val="minMax"/>
          <c:max val="500"/>
          <c:min val="0"/>
        </c:scaling>
        <c:delete val="0"/>
        <c:axPos val="l"/>
        <c:numFmt formatCode="0_ " sourceLinked="0"/>
        <c:majorTickMark val="none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091248800"/>
        <c:crosses val="autoZero"/>
        <c:crossBetween val="between"/>
        <c:majorUnit val="100"/>
      </c:valAx>
      <c:catAx>
        <c:axId val="-109124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091247712"/>
        <c:crosses val="autoZero"/>
        <c:auto val="0"/>
        <c:lblAlgn val="ctr"/>
        <c:lblOffset val="100"/>
        <c:noMultiLvlLbl val="0"/>
      </c:catAx>
      <c:valAx>
        <c:axId val="-1091247712"/>
        <c:scaling>
          <c:orientation val="minMax"/>
          <c:max val="4500"/>
          <c:min val="-500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091246080"/>
        <c:crosses val="max"/>
        <c:crossBetween val="between"/>
        <c:majorUnit val="1000"/>
      </c:valAx>
      <c:spPr>
        <a:noFill/>
        <a:ln w="3175">
          <a:noFill/>
          <a:prstDash val="solid"/>
        </a:ln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ayout>
        <c:manualLayout>
          <c:xMode val="edge"/>
          <c:yMode val="edge"/>
          <c:x val="1.63546620513223E-2"/>
          <c:y val="0.86937610731460402"/>
          <c:w val="0.96342717542714895"/>
          <c:h val="6.408472538597820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  <a:ln w="3175" cap="flat" cmpd="sng" algn="ctr">
      <a:noFill/>
      <a:prstDash val="solid"/>
      <a:round/>
    </a:ln>
  </c:spPr>
  <c:txPr>
    <a:bodyPr/>
    <a:lstStyle/>
    <a:p>
      <a:pPr>
        <a:defRPr lang="zh-CN" sz="1400" b="0" i="0" u="none" strike="noStrike" baseline="0">
          <a:solidFill>
            <a:schemeClr val="tx1">
              <a:lumMod val="85000"/>
              <a:lumOff val="1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Arial" panose="020B0604020202020204"/>
        </a:defRPr>
      </a:pPr>
      <a:endParaRPr lang="zh-CN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r>
              <a:rPr lang="en-US" sz="1400"/>
              <a:t>2016</a:t>
            </a:r>
            <a:r>
              <a:rPr lang="en-US" altLang="zh-CN" sz="1400"/>
              <a:t>Q2-2018Q2</a:t>
            </a:r>
            <a:r>
              <a:rPr lang="zh-CN" sz="1400"/>
              <a:t>中国并购市场宣布交易</a:t>
            </a:r>
            <a:r>
              <a:rPr lang="zh-CN" altLang="en-US" sz="1400"/>
              <a:t>季度</a:t>
            </a:r>
            <a:r>
              <a:rPr lang="zh-CN" sz="1400"/>
              <a:t>趋势图</a:t>
            </a:r>
          </a:p>
        </c:rich>
      </c:tx>
      <c:layout>
        <c:manualLayout>
          <c:xMode val="edge"/>
          <c:yMode val="edge"/>
          <c:x val="0.18453916895195677"/>
          <c:y val="2.53594907407407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76744642605169"/>
          <c:y val="0.12156574074074074"/>
          <c:w val="0.83796400449943798"/>
          <c:h val="0.665970676079282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宣透!$K$19</c:f>
              <c:strCache>
                <c:ptCount val="1"/>
                <c:pt idx="0">
                  <c:v>披露并购金额(US$ B)</c:v>
                </c:pt>
              </c:strCache>
            </c:strRef>
          </c:tx>
          <c:spPr>
            <a:solidFill>
              <a:srgbClr val="C00000"/>
            </a:solidFill>
            <a:ln w="12700" cap="rnd" cmpd="sng" algn="ctr">
              <a:solidFill>
                <a:srgbClr val="CA2128"/>
              </a:solidFill>
              <a:prstDash val="solid"/>
              <a:round/>
            </a:ln>
          </c:spPr>
          <c:invertIfNegative val="0"/>
          <c:dLbls>
            <c:dLbl>
              <c:idx val="1"/>
              <c:layout>
                <c:manualLayout>
                  <c:x val="0"/>
                  <c:y val="-3.52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3F-4276-AAD4-50AE3722EADA}"/>
                </c:ext>
              </c:extLst>
            </c:dLbl>
            <c:dLbl>
              <c:idx val="2"/>
              <c:layout>
                <c:manualLayout>
                  <c:x val="-3.5710440501762226E-17"/>
                  <c:y val="-2.057870370370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3F-4276-AAD4-50AE3722EADA}"/>
                </c:ext>
              </c:extLst>
            </c:dLbl>
            <c:dLbl>
              <c:idx val="4"/>
              <c:layout>
                <c:manualLayout>
                  <c:x val="-1.9478647108264469E-3"/>
                  <c:y val="-1.4699074074074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3F-4276-AAD4-50AE3722EADA}"/>
                </c:ext>
              </c:extLst>
            </c:dLbl>
            <c:dLbl>
              <c:idx val="5"/>
              <c:layout>
                <c:manualLayout>
                  <c:x val="-1.428417620070489E-16"/>
                  <c:y val="-4.1157407407407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3F-4276-AAD4-50AE3722EADA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3F-4276-AAD4-50AE3722EADA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宣透!$I$20:$I$28</c:f>
              <c:strCache>
                <c:ptCount val="9"/>
                <c:pt idx="0">
                  <c:v>16Q2</c:v>
                </c:pt>
                <c:pt idx="1">
                  <c:v>16Q3</c:v>
                </c:pt>
                <c:pt idx="2">
                  <c:v>16Q4</c:v>
                </c:pt>
                <c:pt idx="3">
                  <c:v>17Q1</c:v>
                </c:pt>
                <c:pt idx="4">
                  <c:v>17Q2</c:v>
                </c:pt>
                <c:pt idx="5">
                  <c:v>17Q3</c:v>
                </c:pt>
                <c:pt idx="6">
                  <c:v>17Q4</c:v>
                </c:pt>
                <c:pt idx="7">
                  <c:v>18Q1</c:v>
                </c:pt>
                <c:pt idx="8">
                  <c:v>18Q2</c:v>
                </c:pt>
              </c:strCache>
            </c:strRef>
          </c:cat>
          <c:val>
            <c:numRef>
              <c:f>宣透!$K$20:$K$28</c:f>
              <c:numCache>
                <c:formatCode>0.00_);[Red]\(0.00\)</c:formatCode>
                <c:ptCount val="9"/>
                <c:pt idx="0">
                  <c:v>158.00761835344849</c:v>
                </c:pt>
                <c:pt idx="1">
                  <c:v>167.89875073541603</c:v>
                </c:pt>
                <c:pt idx="2">
                  <c:v>125.97086402707116</c:v>
                </c:pt>
                <c:pt idx="3">
                  <c:v>118.00974490450899</c:v>
                </c:pt>
                <c:pt idx="4">
                  <c:v>143.58140626435483</c:v>
                </c:pt>
                <c:pt idx="5">
                  <c:v>157.03251837907848</c:v>
                </c:pt>
                <c:pt idx="6">
                  <c:v>150.67967223220313</c:v>
                </c:pt>
                <c:pt idx="7">
                  <c:v>111.83350681638318</c:v>
                </c:pt>
                <c:pt idx="8">
                  <c:v>93.315003057210731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3F-4276-AAD4-50AE3722E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77390256"/>
        <c:axId val="-1277388080"/>
      </c:barChart>
      <c:lineChart>
        <c:grouping val="standard"/>
        <c:varyColors val="0"/>
        <c:ser>
          <c:idx val="0"/>
          <c:order val="0"/>
          <c:tx>
            <c:strRef>
              <c:f>宣透!$J$19</c:f>
              <c:strCache>
                <c:ptCount val="1"/>
                <c:pt idx="0">
                  <c:v>案例数量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square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7543573886956378E-2"/>
                  <c:y val="-3.233796296296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3F-4276-AAD4-50AE3722EADA}"/>
                </c:ext>
              </c:extLst>
            </c:dLbl>
            <c:dLbl>
              <c:idx val="1"/>
              <c:layout>
                <c:manualLayout>
                  <c:x val="-2.9217970662396738E-2"/>
                  <c:y val="-4.997685185185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3F-4276-AAD4-50AE3722EADA}"/>
                </c:ext>
              </c:extLst>
            </c:dLbl>
            <c:dLbl>
              <c:idx val="2"/>
              <c:layout>
                <c:manualLayout>
                  <c:x val="-3.5061564794876043E-2"/>
                  <c:y val="-4.7037037037037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3F-4276-AAD4-50AE3722EADA}"/>
                </c:ext>
              </c:extLst>
            </c:dLbl>
            <c:dLbl>
              <c:idx val="3"/>
              <c:layout>
                <c:manualLayout>
                  <c:x val="-4.8696617770661171E-2"/>
                  <c:y val="-7.0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3F-4276-AAD4-50AE3722EADA}"/>
                </c:ext>
              </c:extLst>
            </c:dLbl>
            <c:dLbl>
              <c:idx val="4"/>
              <c:layout>
                <c:manualLayout>
                  <c:x val="-5.6488076613966959E-2"/>
                  <c:y val="-4.4097222222222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3F-4276-AAD4-50AE3722EADA}"/>
                </c:ext>
              </c:extLst>
            </c:dLbl>
            <c:dLbl>
              <c:idx val="5"/>
              <c:layout>
                <c:manualLayout>
                  <c:x val="-4.6748753059834725E-2"/>
                  <c:y val="-3.850462962962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3F-4276-AAD4-50AE3722EADA}"/>
                </c:ext>
              </c:extLst>
            </c:dLbl>
            <c:dLbl>
              <c:idx val="6"/>
              <c:layout>
                <c:manualLayout>
                  <c:x val="-3.116583537322315E-2"/>
                  <c:y val="-3.8217592592592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3F-4276-AAD4-50AE3722EADA}"/>
                </c:ext>
              </c:extLst>
            </c:dLbl>
            <c:dLbl>
              <c:idx val="7"/>
              <c:layout>
                <c:manualLayout>
                  <c:x val="-3.700942950570249E-2"/>
                  <c:y val="-5.585648148148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3F-4276-AAD4-50AE3722EADA}"/>
                </c:ext>
              </c:extLst>
            </c:dLbl>
            <c:dLbl>
              <c:idx val="8"/>
              <c:layout>
                <c:manualLayout>
                  <c:x val="-4.2853023638181831E-2"/>
                  <c:y val="-4.7037037037037037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3F-4276-AAD4-50AE3722EADA}"/>
                </c:ext>
              </c:extLst>
            </c:dLbl>
            <c:dLbl>
              <c:idx val="9"/>
              <c:layout>
                <c:manualLayout>
                  <c:x val="0"/>
                  <c:y val="-2.9398148148148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3F-4276-AAD4-50AE3722EADA}"/>
                </c:ext>
              </c:extLst>
            </c:dLbl>
            <c:dLbl>
              <c:idx val="10"/>
              <c:layout>
                <c:manualLayout>
                  <c:x val="0"/>
                  <c:y val="-1.1759259259259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3F-4276-AAD4-50AE3722EADA}"/>
                </c:ext>
              </c:extLst>
            </c:dLbl>
            <c:dLbl>
              <c:idx val="11"/>
              <c:layout>
                <c:manualLayout>
                  <c:x val="0"/>
                  <c:y val="1.4699074074073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3F-4276-AAD4-50AE3722EADA}"/>
                </c:ext>
              </c:extLst>
            </c:dLbl>
            <c:dLbl>
              <c:idx val="12"/>
              <c:layout>
                <c:manualLayout>
                  <c:x val="0"/>
                  <c:y val="-1.175925925925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43F-4276-AAD4-50AE3722EADA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宣透!$I$20:$I$28</c:f>
              <c:strCache>
                <c:ptCount val="9"/>
                <c:pt idx="0">
                  <c:v>16Q2</c:v>
                </c:pt>
                <c:pt idx="1">
                  <c:v>16Q3</c:v>
                </c:pt>
                <c:pt idx="2">
                  <c:v>16Q4</c:v>
                </c:pt>
                <c:pt idx="3">
                  <c:v>17Q1</c:v>
                </c:pt>
                <c:pt idx="4">
                  <c:v>17Q2</c:v>
                </c:pt>
                <c:pt idx="5">
                  <c:v>17Q3</c:v>
                </c:pt>
                <c:pt idx="6">
                  <c:v>17Q4</c:v>
                </c:pt>
                <c:pt idx="7">
                  <c:v>18Q1</c:v>
                </c:pt>
                <c:pt idx="8">
                  <c:v>18Q2</c:v>
                </c:pt>
              </c:strCache>
            </c:strRef>
          </c:cat>
          <c:val>
            <c:numRef>
              <c:f>宣透!$J$20:$J$28</c:f>
              <c:numCache>
                <c:formatCode>General</c:formatCode>
                <c:ptCount val="9"/>
                <c:pt idx="0">
                  <c:v>2746</c:v>
                </c:pt>
                <c:pt idx="1">
                  <c:v>2145</c:v>
                </c:pt>
                <c:pt idx="2">
                  <c:v>2003</c:v>
                </c:pt>
                <c:pt idx="3">
                  <c:v>1352</c:v>
                </c:pt>
                <c:pt idx="4">
                  <c:v>2328</c:v>
                </c:pt>
                <c:pt idx="5">
                  <c:v>2493</c:v>
                </c:pt>
                <c:pt idx="6">
                  <c:v>2345</c:v>
                </c:pt>
                <c:pt idx="7">
                  <c:v>1728</c:v>
                </c:pt>
                <c:pt idx="8">
                  <c:v>1839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43F-4276-AAD4-50AE3722EADA}"/>
            </c:ext>
          </c:extLst>
        </c:ser>
        <c:ser>
          <c:idx val="2"/>
          <c:order val="2"/>
          <c:tx>
            <c:strRef>
              <c:f>宣透!$L$19</c:f>
              <c:strCache>
                <c:ptCount val="1"/>
                <c:pt idx="0">
                  <c:v>披露金额案例数量</c:v>
                </c:pt>
              </c:strCache>
            </c:strRef>
          </c:tx>
          <c:spPr>
            <a:ln w="9525" cap="flat" cmpd="sng" algn="ctr">
              <a:solidFill>
                <a:srgbClr val="C6A96F">
                  <a:alpha val="96000"/>
                </a:srgbClr>
              </a:solidFill>
              <a:prstDash val="solid"/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square"/>
            <c:size val="4"/>
            <c:spPr>
              <a:solidFill>
                <a:srgbClr val="C6A96F"/>
              </a:solidFill>
              <a:ln w="9525" cap="flat" cmpd="sng" algn="ctr">
                <a:solidFill>
                  <a:srgbClr val="C6A96F"/>
                </a:solidFill>
                <a:prstDash val="solid"/>
                <a:round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/>
                    </a:defRPr>
                  </a:pPr>
                  <a:endParaRPr lang="zh-CN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43F-4276-AAD4-50AE3722E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宣透!$I$20:$I$28</c:f>
              <c:strCache>
                <c:ptCount val="9"/>
                <c:pt idx="0">
                  <c:v>16Q2</c:v>
                </c:pt>
                <c:pt idx="1">
                  <c:v>16Q3</c:v>
                </c:pt>
                <c:pt idx="2">
                  <c:v>16Q4</c:v>
                </c:pt>
                <c:pt idx="3">
                  <c:v>17Q1</c:v>
                </c:pt>
                <c:pt idx="4">
                  <c:v>17Q2</c:v>
                </c:pt>
                <c:pt idx="5">
                  <c:v>17Q3</c:v>
                </c:pt>
                <c:pt idx="6">
                  <c:v>17Q4</c:v>
                </c:pt>
                <c:pt idx="7">
                  <c:v>18Q1</c:v>
                </c:pt>
                <c:pt idx="8">
                  <c:v>18Q2</c:v>
                </c:pt>
              </c:strCache>
            </c:strRef>
          </c:cat>
          <c:val>
            <c:numRef>
              <c:f>宣透!$L$20:$L$28</c:f>
              <c:numCache>
                <c:formatCode>General</c:formatCode>
                <c:ptCount val="9"/>
                <c:pt idx="0">
                  <c:v>2136</c:v>
                </c:pt>
                <c:pt idx="1">
                  <c:v>1616</c:v>
                </c:pt>
                <c:pt idx="2">
                  <c:v>1406</c:v>
                </c:pt>
                <c:pt idx="3">
                  <c:v>951</c:v>
                </c:pt>
                <c:pt idx="4">
                  <c:v>1745</c:v>
                </c:pt>
                <c:pt idx="5">
                  <c:v>1909</c:v>
                </c:pt>
                <c:pt idx="6">
                  <c:v>1759</c:v>
                </c:pt>
                <c:pt idx="7">
                  <c:v>1127</c:v>
                </c:pt>
                <c:pt idx="8">
                  <c:v>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43F-4276-AAD4-50AE3722E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277389168"/>
        <c:axId val="-1277388624"/>
      </c:lineChart>
      <c:catAx>
        <c:axId val="-1277390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277388080"/>
        <c:crosses val="autoZero"/>
        <c:auto val="0"/>
        <c:lblAlgn val="ctr"/>
        <c:lblOffset val="100"/>
        <c:tickLblSkip val="1"/>
        <c:noMultiLvlLbl val="0"/>
      </c:catAx>
      <c:valAx>
        <c:axId val="-1277388080"/>
        <c:scaling>
          <c:orientation val="minMax"/>
          <c:max val="500"/>
          <c:min val="0"/>
        </c:scaling>
        <c:delete val="0"/>
        <c:axPos val="l"/>
        <c:numFmt formatCode="0_ " sourceLinked="0"/>
        <c:majorTickMark val="none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277390256"/>
        <c:crosses val="autoZero"/>
        <c:crossBetween val="between"/>
        <c:majorUnit val="100"/>
      </c:valAx>
      <c:catAx>
        <c:axId val="-127738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277388624"/>
        <c:crosses val="autoZero"/>
        <c:auto val="0"/>
        <c:lblAlgn val="ctr"/>
        <c:lblOffset val="100"/>
        <c:noMultiLvlLbl val="0"/>
      </c:catAx>
      <c:valAx>
        <c:axId val="-1277388624"/>
        <c:scaling>
          <c:orientation val="minMax"/>
          <c:max val="4000"/>
          <c:min val="-400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277389168"/>
        <c:crosses val="max"/>
        <c:crossBetween val="between"/>
        <c:majorUnit val="1000"/>
      </c:valAx>
      <c:spPr>
        <a:noFill/>
        <a:ln w="3175">
          <a:noFill/>
          <a:prstDash val="solid"/>
        </a:ln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ayout>
        <c:manualLayout>
          <c:xMode val="edge"/>
          <c:yMode val="edge"/>
          <c:x val="1.63546620513223E-2"/>
          <c:y val="0.86937610731460402"/>
          <c:w val="0.96342717542714895"/>
          <c:h val="6.408472538597820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  <a:ln w="3175" cap="flat" cmpd="sng" algn="ctr">
      <a:noFill/>
      <a:prstDash val="solid"/>
      <a:round/>
    </a:ln>
  </c:spPr>
  <c:txPr>
    <a:bodyPr/>
    <a:lstStyle/>
    <a:p>
      <a:pPr>
        <a:defRPr lang="zh-CN" sz="1400" b="0" i="0" u="none" strike="noStrike" baseline="0">
          <a:solidFill>
            <a:schemeClr val="tx1">
              <a:lumMod val="85000"/>
              <a:lumOff val="1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Arial" panose="020B0604020202020204"/>
        </a:defRPr>
      </a:pPr>
      <a:endParaRPr lang="zh-CN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r>
              <a:rPr lang="en-US" sz="1400"/>
              <a:t>2016</a:t>
            </a:r>
            <a:r>
              <a:rPr lang="en-US" altLang="zh-CN" sz="1400"/>
              <a:t>Q2-2018Q2</a:t>
            </a:r>
            <a:r>
              <a:rPr lang="zh-CN" sz="1400"/>
              <a:t>中国并购市场</a:t>
            </a:r>
            <a:r>
              <a:rPr lang="zh-CN" altLang="en-US" sz="1400"/>
              <a:t>完成</a:t>
            </a:r>
            <a:r>
              <a:rPr lang="zh-CN" sz="1400"/>
              <a:t>交易</a:t>
            </a:r>
            <a:r>
              <a:rPr lang="zh-CN" altLang="en-US" sz="1400"/>
              <a:t>季度</a:t>
            </a:r>
            <a:r>
              <a:rPr lang="zh-CN" sz="1400"/>
              <a:t>趋势图</a:t>
            </a:r>
          </a:p>
        </c:rich>
      </c:tx>
      <c:layout>
        <c:manualLayout>
          <c:xMode val="edge"/>
          <c:yMode val="edge"/>
          <c:x val="0.18148538011695906"/>
          <c:y val="2.24196383435597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9108187134503"/>
          <c:y val="0.10683033498903156"/>
          <c:w val="0.83796400449943798"/>
          <c:h val="0.665970676079282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完成透!$J$17</c:f>
              <c:strCache>
                <c:ptCount val="1"/>
                <c:pt idx="0">
                  <c:v>披露并购金额(US$ B)</c:v>
                </c:pt>
              </c:strCache>
            </c:strRef>
          </c:tx>
          <c:spPr>
            <a:solidFill>
              <a:srgbClr val="C00000"/>
            </a:solidFill>
            <a:ln w="12700" cap="rnd" cmpd="sng" algn="ctr">
              <a:solidFill>
                <a:srgbClr val="CA2128"/>
              </a:solidFill>
              <a:prstDash val="solid"/>
              <a:round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完成透!$H$18:$H$26</c:f>
              <c:strCache>
                <c:ptCount val="9"/>
                <c:pt idx="0">
                  <c:v>16Q2</c:v>
                </c:pt>
                <c:pt idx="1">
                  <c:v>16Q3</c:v>
                </c:pt>
                <c:pt idx="2">
                  <c:v>16Q4</c:v>
                </c:pt>
                <c:pt idx="3">
                  <c:v>17Q1</c:v>
                </c:pt>
                <c:pt idx="4">
                  <c:v>17Q2</c:v>
                </c:pt>
                <c:pt idx="5">
                  <c:v>17Q3</c:v>
                </c:pt>
                <c:pt idx="6">
                  <c:v>17Q4</c:v>
                </c:pt>
                <c:pt idx="7">
                  <c:v>18Q1</c:v>
                </c:pt>
                <c:pt idx="8">
                  <c:v>18Q2</c:v>
                </c:pt>
              </c:strCache>
            </c:strRef>
          </c:cat>
          <c:val>
            <c:numRef>
              <c:f>完成透!$J$18:$J$26</c:f>
              <c:numCache>
                <c:formatCode>0.00_);[Red]\(0.00\)</c:formatCode>
                <c:ptCount val="9"/>
                <c:pt idx="0">
                  <c:v>88.317176177119592</c:v>
                </c:pt>
                <c:pt idx="1">
                  <c:v>85.028367641168956</c:v>
                </c:pt>
                <c:pt idx="2">
                  <c:v>103.49063278186989</c:v>
                </c:pt>
                <c:pt idx="3">
                  <c:v>43.05875797914004</c:v>
                </c:pt>
                <c:pt idx="4">
                  <c:v>103.32880305493987</c:v>
                </c:pt>
                <c:pt idx="5">
                  <c:v>97.478331429729977</c:v>
                </c:pt>
                <c:pt idx="6">
                  <c:v>65.228591262194328</c:v>
                </c:pt>
                <c:pt idx="7">
                  <c:v>63.153790226940004</c:v>
                </c:pt>
                <c:pt idx="8">
                  <c:v>55.260379584051961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0-4F2E-84D6-B3C3576A8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91248800"/>
        <c:axId val="-1091246624"/>
      </c:barChart>
      <c:lineChart>
        <c:grouping val="standard"/>
        <c:varyColors val="0"/>
        <c:ser>
          <c:idx val="0"/>
          <c:order val="0"/>
          <c:tx>
            <c:strRef>
              <c:f>完成透!$I$17</c:f>
              <c:strCache>
                <c:ptCount val="1"/>
                <c:pt idx="0">
                  <c:v>完成案例数量</c:v>
                </c:pt>
              </c:strCache>
            </c:strRef>
          </c:tx>
          <c:spPr>
            <a:ln w="12700">
              <a:solidFill>
                <a:srgbClr val="C00000"/>
              </a:solidFill>
            </a:ln>
          </c:spPr>
          <c:marker>
            <c:symbol val="square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5277777777777776E-2"/>
                  <c:y val="-4.1230132780506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60-4F2E-84D6-B3C3576A8693}"/>
                </c:ext>
              </c:extLst>
            </c:dLbl>
            <c:dLbl>
              <c:idx val="1"/>
              <c:layout>
                <c:manualLayout>
                  <c:x val="-3.8991228070175438E-2"/>
                  <c:y val="-4.7120151749150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60-4F2E-84D6-B3C3576A8693}"/>
                </c:ext>
              </c:extLst>
            </c:dLbl>
            <c:dLbl>
              <c:idx val="2"/>
              <c:layout>
                <c:manualLayout>
                  <c:x val="-3.5277777777777776E-2"/>
                  <c:y val="-4.4175142264828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60-4F2E-84D6-B3C3576A8693}"/>
                </c:ext>
              </c:extLst>
            </c:dLbl>
            <c:dLbl>
              <c:idx val="3"/>
              <c:layout>
                <c:manualLayout>
                  <c:x val="-3.8991228070175438E-2"/>
                  <c:y val="-5.596028179334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60-4F2E-84D6-B3C3576A8693}"/>
                </c:ext>
              </c:extLst>
            </c:dLbl>
            <c:dLbl>
              <c:idx val="4"/>
              <c:layout>
                <c:manualLayout>
                  <c:x val="-4.0847953216374334E-2"/>
                  <c:y val="-4.7120151749150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60-4F2E-84D6-B3C3576A8693}"/>
                </c:ext>
              </c:extLst>
            </c:dLbl>
            <c:dLbl>
              <c:idx val="5"/>
              <c:layout>
                <c:manualLayout>
                  <c:x val="-3.8991228070175507E-2"/>
                  <c:y val="-3.82851232961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60-4F2E-84D6-B3C3576A8693}"/>
                </c:ext>
              </c:extLst>
            </c:dLbl>
            <c:dLbl>
              <c:idx val="6"/>
              <c:layout>
                <c:manualLayout>
                  <c:x val="-3.8991228070175438E-2"/>
                  <c:y val="-4.7120151749150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60-4F2E-84D6-B3C3576A8693}"/>
                </c:ext>
              </c:extLst>
            </c:dLbl>
            <c:dLbl>
              <c:idx val="7"/>
              <c:layout>
                <c:manualLayout>
                  <c:x val="-3.3421052631578949E-2"/>
                  <c:y val="-5.298930057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60-4F2E-84D6-B3C3576A8693}"/>
                </c:ext>
              </c:extLst>
            </c:dLbl>
            <c:dLbl>
              <c:idx val="8"/>
              <c:layout>
                <c:manualLayout>
                  <c:x val="-4.0847953216374404E-2"/>
                  <c:y val="-5.3010170717793917E-2"/>
                </c:manualLayout>
              </c:layout>
              <c:spPr>
                <a:noFill/>
                <a:ln w="25400"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60-4F2E-84D6-B3C3576A8693}"/>
                </c:ext>
              </c:extLst>
            </c:dLbl>
            <c:dLbl>
              <c:idx val="9"/>
              <c:layout>
                <c:manualLayout>
                  <c:x val="1.0253654970760234E-2"/>
                  <c:y val="1.76851851851851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60-4F2E-84D6-B3C3576A8693}"/>
                </c:ext>
              </c:extLst>
            </c:dLbl>
            <c:dLbl>
              <c:idx val="10"/>
              <c:layout>
                <c:manualLayout>
                  <c:x val="0"/>
                  <c:y val="7.64818355640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60-4F2E-84D6-B3C3576A8693}"/>
                </c:ext>
              </c:extLst>
            </c:dLbl>
            <c:dLbl>
              <c:idx val="11"/>
              <c:layout>
                <c:manualLayout>
                  <c:x val="0"/>
                  <c:y val="-7.6481835564054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60-4F2E-84D6-B3C3576A8693}"/>
                </c:ext>
              </c:extLst>
            </c:dLbl>
            <c:dLbl>
              <c:idx val="12"/>
              <c:layout>
                <c:manualLayout>
                  <c:x val="0"/>
                  <c:y val="3.824091778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60-4F2E-84D6-B3C3576A8693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完成透!$H$18:$H$26</c:f>
              <c:strCache>
                <c:ptCount val="9"/>
                <c:pt idx="0">
                  <c:v>16Q2</c:v>
                </c:pt>
                <c:pt idx="1">
                  <c:v>16Q3</c:v>
                </c:pt>
                <c:pt idx="2">
                  <c:v>16Q4</c:v>
                </c:pt>
                <c:pt idx="3">
                  <c:v>17Q1</c:v>
                </c:pt>
                <c:pt idx="4">
                  <c:v>17Q2</c:v>
                </c:pt>
                <c:pt idx="5">
                  <c:v>17Q3</c:v>
                </c:pt>
                <c:pt idx="6">
                  <c:v>17Q4</c:v>
                </c:pt>
                <c:pt idx="7">
                  <c:v>18Q1</c:v>
                </c:pt>
                <c:pt idx="8">
                  <c:v>18Q2</c:v>
                </c:pt>
              </c:strCache>
            </c:strRef>
          </c:cat>
          <c:val>
            <c:numRef>
              <c:f>完成透!$I$18:$I$26</c:f>
              <c:numCache>
                <c:formatCode>General</c:formatCode>
                <c:ptCount val="9"/>
                <c:pt idx="0">
                  <c:v>1367</c:v>
                </c:pt>
                <c:pt idx="1">
                  <c:v>1194</c:v>
                </c:pt>
                <c:pt idx="2">
                  <c:v>1145</c:v>
                </c:pt>
                <c:pt idx="3">
                  <c:v>736</c:v>
                </c:pt>
                <c:pt idx="4">
                  <c:v>1020</c:v>
                </c:pt>
                <c:pt idx="5">
                  <c:v>1295</c:v>
                </c:pt>
                <c:pt idx="6">
                  <c:v>1270</c:v>
                </c:pt>
                <c:pt idx="7">
                  <c:v>846</c:v>
                </c:pt>
                <c:pt idx="8">
                  <c:v>960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960-4F2E-84D6-B3C3576A8693}"/>
            </c:ext>
          </c:extLst>
        </c:ser>
        <c:ser>
          <c:idx val="2"/>
          <c:order val="2"/>
          <c:tx>
            <c:strRef>
              <c:f>完成透!$K$17</c:f>
              <c:strCache>
                <c:ptCount val="1"/>
                <c:pt idx="0">
                  <c:v>披露金额案例数量</c:v>
                </c:pt>
              </c:strCache>
            </c:strRef>
          </c:tx>
          <c:spPr>
            <a:ln w="9525" cap="flat" cmpd="sng" algn="ctr">
              <a:solidFill>
                <a:srgbClr val="C6A96F"/>
              </a:solidFill>
              <a:prstDash val="solid"/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square"/>
            <c:size val="4"/>
            <c:spPr>
              <a:solidFill>
                <a:srgbClr val="C6A96F"/>
              </a:solidFill>
              <a:ln w="9525" cap="flat" cmpd="sng" algn="ctr">
                <a:solidFill>
                  <a:srgbClr val="C6A96F"/>
                </a:solidFill>
                <a:prstDash val="solid"/>
                <a:round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/>
                    </a:defRPr>
                  </a:pPr>
                  <a:endParaRPr lang="zh-CN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960-4F2E-84D6-B3C3576A8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完成透!$H$18:$H$26</c:f>
              <c:strCache>
                <c:ptCount val="9"/>
                <c:pt idx="0">
                  <c:v>16Q2</c:v>
                </c:pt>
                <c:pt idx="1">
                  <c:v>16Q3</c:v>
                </c:pt>
                <c:pt idx="2">
                  <c:v>16Q4</c:v>
                </c:pt>
                <c:pt idx="3">
                  <c:v>17Q1</c:v>
                </c:pt>
                <c:pt idx="4">
                  <c:v>17Q2</c:v>
                </c:pt>
                <c:pt idx="5">
                  <c:v>17Q3</c:v>
                </c:pt>
                <c:pt idx="6">
                  <c:v>17Q4</c:v>
                </c:pt>
                <c:pt idx="7">
                  <c:v>18Q1</c:v>
                </c:pt>
                <c:pt idx="8">
                  <c:v>18Q2</c:v>
                </c:pt>
              </c:strCache>
            </c:strRef>
          </c:cat>
          <c:val>
            <c:numRef>
              <c:f>完成透!$K$18:$K$26</c:f>
              <c:numCache>
                <c:formatCode>General</c:formatCode>
                <c:ptCount val="9"/>
                <c:pt idx="0">
                  <c:v>939</c:v>
                </c:pt>
                <c:pt idx="1">
                  <c:v>767</c:v>
                </c:pt>
                <c:pt idx="2">
                  <c:v>694</c:v>
                </c:pt>
                <c:pt idx="3">
                  <c:v>414</c:v>
                </c:pt>
                <c:pt idx="4">
                  <c:v>645</c:v>
                </c:pt>
                <c:pt idx="5">
                  <c:v>827</c:v>
                </c:pt>
                <c:pt idx="6">
                  <c:v>840</c:v>
                </c:pt>
                <c:pt idx="7">
                  <c:v>495</c:v>
                </c:pt>
                <c:pt idx="8">
                  <c:v>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960-4F2E-84D6-B3C3576A86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091246080"/>
        <c:axId val="-1091247712"/>
      </c:lineChart>
      <c:catAx>
        <c:axId val="-109124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091246624"/>
        <c:crosses val="autoZero"/>
        <c:auto val="0"/>
        <c:lblAlgn val="ctr"/>
        <c:lblOffset val="100"/>
        <c:tickLblSkip val="1"/>
        <c:noMultiLvlLbl val="0"/>
      </c:catAx>
      <c:valAx>
        <c:axId val="-1091246624"/>
        <c:scaling>
          <c:orientation val="minMax"/>
          <c:max val="500"/>
          <c:min val="0"/>
        </c:scaling>
        <c:delete val="0"/>
        <c:axPos val="l"/>
        <c:numFmt formatCode="0_ " sourceLinked="0"/>
        <c:majorTickMark val="none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091248800"/>
        <c:crosses val="autoZero"/>
        <c:crossBetween val="between"/>
        <c:majorUnit val="100"/>
      </c:valAx>
      <c:catAx>
        <c:axId val="-109124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091247712"/>
        <c:crosses val="autoZero"/>
        <c:auto val="0"/>
        <c:lblAlgn val="ctr"/>
        <c:lblOffset val="100"/>
        <c:noMultiLvlLbl val="0"/>
      </c:catAx>
      <c:valAx>
        <c:axId val="-1091247712"/>
        <c:scaling>
          <c:orientation val="minMax"/>
          <c:max val="2000"/>
          <c:min val="-200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  <c:crossAx val="-1091246080"/>
        <c:crosses val="max"/>
        <c:crossBetween val="between"/>
        <c:majorUnit val="500"/>
      </c:valAx>
      <c:spPr>
        <a:noFill/>
        <a:ln w="3175">
          <a:noFill/>
          <a:prstDash val="solid"/>
        </a:ln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/>
              </a:defRPr>
            </a:pPr>
            <a:endParaRPr lang="zh-CN"/>
          </a:p>
        </c:txPr>
      </c:legendEntry>
      <c:layout>
        <c:manualLayout>
          <c:xMode val="edge"/>
          <c:yMode val="edge"/>
          <c:x val="1.63546620513223E-2"/>
          <c:y val="0.86937610731460402"/>
          <c:w val="0.96342717542714895"/>
          <c:h val="6.4084725385978203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FFFFF"/>
    </a:solidFill>
    <a:ln w="3175" cap="flat" cmpd="sng" algn="ctr">
      <a:noFill/>
      <a:prstDash val="solid"/>
      <a:round/>
    </a:ln>
  </c:spPr>
  <c:txPr>
    <a:bodyPr/>
    <a:lstStyle/>
    <a:p>
      <a:pPr>
        <a:defRPr lang="zh-CN" sz="1400" b="0" i="0" u="none" strike="noStrike" baseline="0">
          <a:solidFill>
            <a:schemeClr val="tx1">
              <a:lumMod val="85000"/>
              <a:lumOff val="1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Arial" panose="020B0604020202020204"/>
        </a:defRPr>
      </a:pPr>
      <a:endParaRPr lang="zh-CN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>
              <a:defRPr lang="zh-CN" sz="1400" b="0" i="0" u="none" strike="noStrike" kern="1200" baseline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7" charset="0"/>
              </a:defRPr>
            </a:pPr>
            <a:r>
              <a:rPr lang="en-US" sz="1400"/>
              <a:t>2018</a:t>
            </a:r>
            <a:r>
              <a:rPr lang="zh-CN" altLang="en-US" sz="1400"/>
              <a:t>年</a:t>
            </a:r>
            <a:r>
              <a:rPr lang="en-US" altLang="zh-CN" sz="1400"/>
              <a:t>H1</a:t>
            </a:r>
            <a:r>
              <a:rPr lang="zh-CN" sz="1400"/>
              <a:t>中国并购市场完成交易</a:t>
            </a:r>
            <a:r>
              <a:rPr lang="en-US" altLang="zh-CN" sz="1400"/>
              <a:t> </a:t>
            </a: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数量 </a:t>
            </a:r>
            <a:r>
              <a:rPr lang="zh-CN" sz="1400"/>
              <a:t>占比图</a:t>
            </a:r>
            <a:endParaRPr lang="en-US" sz="1400"/>
          </a:p>
          <a:p>
            <a:pPr algn="ctr">
              <a:defRPr lang="zh-CN" sz="1400" b="0" i="0" u="none" strike="noStrike" kern="1200" baseline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7" charset="0"/>
              </a:defRPr>
            </a:pPr>
            <a:r>
              <a:rPr lang="zh-CN" sz="1400"/>
              <a:t>（按是否跨境分布）</a:t>
            </a:r>
          </a:p>
        </c:rich>
      </c:tx>
      <c:layout>
        <c:manualLayout>
          <c:xMode val="edge"/>
          <c:yMode val="edge"/>
          <c:x val="0.20323597173807401"/>
          <c:y val="1.383633552655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34101764507159"/>
          <c:y val="0.30426059756229101"/>
          <c:w val="0.36695321630523298"/>
          <c:h val="0.52523132033388498"/>
        </c:manualLayout>
      </c:layout>
      <c:doughnutChart>
        <c:varyColors val="1"/>
        <c:ser>
          <c:idx val="0"/>
          <c:order val="0"/>
          <c:tx>
            <c:strRef>
              <c:f>跨境!$C$28</c:f>
              <c:strCache>
                <c:ptCount val="1"/>
                <c:pt idx="0">
                  <c:v>2017H2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F3D49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AED-4ADF-8E2A-833069AB5C40}"/>
              </c:ext>
            </c:extLst>
          </c:dPt>
          <c:dPt>
            <c:idx val="1"/>
            <c:bubble3D val="0"/>
            <c:spPr>
              <a:solidFill>
                <a:srgbClr val="F7D60B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AED-4ADF-8E2A-833069AB5C40}"/>
              </c:ext>
            </c:extLst>
          </c:dPt>
          <c:dPt>
            <c:idx val="2"/>
            <c:bubble3D val="0"/>
            <c:explosion val="2"/>
            <c:extLst>
              <c:ext xmlns:c16="http://schemas.microsoft.com/office/drawing/2014/chart" uri="{C3380CC4-5D6E-409C-BE32-E72D297353CC}">
                <c16:uniqueId val="{00000005-CAED-4ADF-8E2A-833069AB5C40}"/>
              </c:ext>
            </c:extLst>
          </c:dPt>
          <c:dLbls>
            <c:dLbl>
              <c:idx val="0"/>
              <c:layout>
                <c:manualLayout>
                  <c:x val="0.21456604308557453"/>
                  <c:y val="-0.113787918947291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AED-4ADF-8E2A-833069AB5C40}"/>
                </c:ext>
              </c:extLst>
            </c:dLbl>
            <c:dLbl>
              <c:idx val="1"/>
              <c:layout>
                <c:manualLayout>
                  <c:x val="0.27591804029304012"/>
                  <c:y val="0.294696138211382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AED-4ADF-8E2A-833069AB5C40}"/>
                </c:ext>
              </c:extLst>
            </c:dLbl>
            <c:dLbl>
              <c:idx val="2"/>
              <c:layout>
                <c:manualLayout>
                  <c:x val="-0.31059859584859584"/>
                  <c:y val="-4.94292005420054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AED-4ADF-8E2A-833069AB5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>
                <a:no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7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跨境!$A$29:$A$31</c:f>
              <c:strCache>
                <c:ptCount val="3"/>
                <c:pt idx="0">
                  <c:v>入境并购</c:v>
                </c:pt>
                <c:pt idx="1">
                  <c:v>出境并购</c:v>
                </c:pt>
                <c:pt idx="2">
                  <c:v>境内并购</c:v>
                </c:pt>
              </c:strCache>
            </c:strRef>
          </c:cat>
          <c:val>
            <c:numRef>
              <c:f>跨境!$C$29:$C$31</c:f>
              <c:numCache>
                <c:formatCode>0.00%</c:formatCode>
                <c:ptCount val="3"/>
                <c:pt idx="0">
                  <c:v>2.0662768031189084E-2</c:v>
                </c:pt>
                <c:pt idx="1">
                  <c:v>5.5360623781676416E-2</c:v>
                </c:pt>
                <c:pt idx="2">
                  <c:v>0.92397660818713445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ED-4ADF-8E2A-833069AB5C40}"/>
            </c:ext>
          </c:extLst>
        </c:ser>
        <c:ser>
          <c:idx val="1"/>
          <c:order val="1"/>
          <c:tx>
            <c:strRef>
              <c:f>跨境!$B$28</c:f>
              <c:strCache>
                <c:ptCount val="1"/>
                <c:pt idx="0">
                  <c:v>2018H1</c:v>
                </c:pt>
              </c:strCache>
            </c:strRef>
          </c:tx>
          <c:spPr>
            <a:solidFill>
              <a:srgbClr val="CA2128"/>
            </a:solidFill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CAED-4ADF-8E2A-833069AB5C40}"/>
              </c:ext>
            </c:extLst>
          </c:dPt>
          <c:dPt>
            <c:idx val="1"/>
            <c:bubble3D val="0"/>
            <c:spPr>
              <a:solidFill>
                <a:srgbClr val="C6A96F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CAED-4ADF-8E2A-833069AB5C40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CAED-4ADF-8E2A-833069AB5C40}"/>
              </c:ext>
            </c:extLst>
          </c:dPt>
          <c:dLbls>
            <c:dLbl>
              <c:idx val="0"/>
              <c:layout>
                <c:manualLayout>
                  <c:x val="0.21692100874553516"/>
                  <c:y val="-0.126302314518490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AED-4ADF-8E2A-833069AB5C40}"/>
                </c:ext>
              </c:extLst>
            </c:dLbl>
            <c:dLbl>
              <c:idx val="1"/>
              <c:layout>
                <c:manualLayout>
                  <c:x val="0.26718452380952379"/>
                  <c:y val="0.278089430894308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CAED-4ADF-8E2A-833069AB5C40}"/>
                </c:ext>
              </c:extLst>
            </c:dLbl>
            <c:dLbl>
              <c:idx val="2"/>
              <c:layout>
                <c:manualLayout>
                  <c:x val="-0.30157585470085468"/>
                  <c:y val="-0.207330623306233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CAED-4ADF-8E2A-833069AB5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>
                <a:no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7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跨境!$A$29:$A$31</c:f>
              <c:strCache>
                <c:ptCount val="3"/>
                <c:pt idx="0">
                  <c:v>入境并购</c:v>
                </c:pt>
                <c:pt idx="1">
                  <c:v>出境并购</c:v>
                </c:pt>
                <c:pt idx="2">
                  <c:v>境内并购</c:v>
                </c:pt>
              </c:strCache>
            </c:strRef>
          </c:cat>
          <c:val>
            <c:numRef>
              <c:f>跨境!$B$29:$B$31</c:f>
              <c:numCache>
                <c:formatCode>0.00%</c:formatCode>
                <c:ptCount val="3"/>
                <c:pt idx="0">
                  <c:v>1.0520487264673311E-2</c:v>
                </c:pt>
                <c:pt idx="1">
                  <c:v>7.3643410852713184E-2</c:v>
                </c:pt>
                <c:pt idx="2">
                  <c:v>0.91583610188261355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AED-4ADF-8E2A-833069AB5C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noFill/>
      <a:prstDash val="solid"/>
      <a:round/>
    </a:ln>
  </c:spPr>
  <c:txPr>
    <a:bodyPr/>
    <a:lstStyle/>
    <a:p>
      <a:pPr>
        <a:defRPr lang="zh-CN" sz="1400" b="0" i="0" u="none" strike="noStrike" baseline="0">
          <a:solidFill>
            <a:srgbClr val="000000"/>
          </a:solidFill>
          <a:latin typeface="Microsoft YaHei" panose="020B0503020204020204" pitchFamily="34" charset="-122"/>
          <a:ea typeface="Microsoft YaHei" panose="020B0503020204020204" pitchFamily="34" charset="-122"/>
          <a:cs typeface="Arial" panose="020B0604020202020204" pitchFamily="7" charset="0"/>
        </a:defRPr>
      </a:pPr>
      <a:endParaRPr lang="zh-CN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algn="ctr">
              <a:defRPr lang="zh-CN" sz="1400" b="0" i="0" u="none" strike="noStrike" kern="1200" baseline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7" charset="0"/>
              </a:defRPr>
            </a:pPr>
            <a:r>
              <a:rPr lang="en-US" sz="1400"/>
              <a:t>2018</a:t>
            </a:r>
            <a:r>
              <a:rPr lang="zh-CN" altLang="en-US" sz="1400"/>
              <a:t>年</a:t>
            </a:r>
            <a:r>
              <a:rPr lang="en-US" altLang="zh-CN" sz="1400"/>
              <a:t>H1</a:t>
            </a:r>
            <a:r>
              <a:rPr lang="zh-CN" sz="1400"/>
              <a:t>中国并购市场完成交易</a:t>
            </a:r>
            <a:r>
              <a:rPr lang="en-US" altLang="zh-CN" sz="1400"/>
              <a:t> </a:t>
            </a:r>
            <a:r>
              <a: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规模 </a:t>
            </a:r>
            <a:r>
              <a:rPr lang="zh-CN" sz="1400"/>
              <a:t>占比图</a:t>
            </a:r>
            <a:endParaRPr lang="en-US" sz="1400"/>
          </a:p>
          <a:p>
            <a:pPr algn="ctr">
              <a:defRPr lang="zh-CN" sz="1400" b="0" i="0" u="none" strike="noStrike" kern="1200" baseline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7" charset="0"/>
              </a:defRPr>
            </a:pPr>
            <a:r>
              <a:rPr lang="zh-CN" sz="1400"/>
              <a:t>（按是否跨境分布）</a:t>
            </a:r>
          </a:p>
        </c:rich>
      </c:tx>
      <c:layout>
        <c:manualLayout>
          <c:xMode val="edge"/>
          <c:yMode val="edge"/>
          <c:x val="0.18721336996336996"/>
          <c:y val="6.6565040650406419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34101764507159"/>
          <c:y val="0.30426059756229101"/>
          <c:w val="0.36695321630523298"/>
          <c:h val="0.52523132033388498"/>
        </c:manualLayout>
      </c:layout>
      <c:doughnutChart>
        <c:varyColors val="1"/>
        <c:ser>
          <c:idx val="0"/>
          <c:order val="0"/>
          <c:tx>
            <c:strRef>
              <c:f>跨境!$G$28</c:f>
              <c:strCache>
                <c:ptCount val="1"/>
                <c:pt idx="0">
                  <c:v>2017H2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F3D49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BA-4B1C-A207-5611D432423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64BA-4B1C-A207-5611D4324231}"/>
              </c:ext>
            </c:extLst>
          </c:dPt>
          <c:dPt>
            <c:idx val="2"/>
            <c:bubble3D val="0"/>
            <c:spPr>
              <a:solidFill>
                <a:srgbClr val="F7D60B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64BA-4B1C-A207-5611D4324231}"/>
              </c:ext>
            </c:extLst>
          </c:dPt>
          <c:dLbls>
            <c:dLbl>
              <c:idx val="0"/>
              <c:layout>
                <c:manualLayout>
                  <c:x val="0.22427728932695148"/>
                  <c:y val="-8.55504924298103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4BA-4B1C-A207-5611D4324231}"/>
                </c:ext>
              </c:extLst>
            </c:dLbl>
            <c:dLbl>
              <c:idx val="1"/>
              <c:layout>
                <c:manualLayout>
                  <c:x val="0.24414529914529914"/>
                  <c:y val="0.257405149051490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4552192765731"/>
                      <c:h val="7.9168407638593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4BA-4B1C-A207-5611D4324231}"/>
                </c:ext>
              </c:extLst>
            </c:dLbl>
            <c:dLbl>
              <c:idx val="2"/>
              <c:layout>
                <c:manualLayout>
                  <c:x val="-0.25497206959706958"/>
                  <c:y val="-1.03990514905149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4BA-4B1C-A207-5611D4324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>
                <a:no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7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跨境!$E$29:$E$31</c:f>
              <c:strCache>
                <c:ptCount val="3"/>
                <c:pt idx="0">
                  <c:v>入境并购</c:v>
                </c:pt>
                <c:pt idx="1">
                  <c:v>出境并购</c:v>
                </c:pt>
                <c:pt idx="2">
                  <c:v>境内并购</c:v>
                </c:pt>
              </c:strCache>
            </c:strRef>
          </c:cat>
          <c:val>
            <c:numRef>
              <c:f>跨境!$G$29:$G$31</c:f>
              <c:numCache>
                <c:formatCode>0.00%</c:formatCode>
                <c:ptCount val="3"/>
                <c:pt idx="0">
                  <c:v>2.30185679063666E-2</c:v>
                </c:pt>
                <c:pt idx="1">
                  <c:v>0.24262326726036568</c:v>
                </c:pt>
                <c:pt idx="2">
                  <c:v>0.73435816483326766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BA-4B1C-A207-5611D4324231}"/>
            </c:ext>
          </c:extLst>
        </c:ser>
        <c:ser>
          <c:idx val="1"/>
          <c:order val="1"/>
          <c:tx>
            <c:strRef>
              <c:f>跨境!$F$28</c:f>
              <c:strCache>
                <c:ptCount val="1"/>
                <c:pt idx="0">
                  <c:v>2018H1</c:v>
                </c:pt>
              </c:strCache>
            </c:strRef>
          </c:tx>
          <c:spPr>
            <a:solidFill>
              <a:srgbClr val="CA2128"/>
            </a:solidFill>
            <a:ln w="222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4BA-4B1C-A207-5611D432423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4BA-4B1C-A207-5611D4324231}"/>
              </c:ext>
            </c:extLst>
          </c:dPt>
          <c:dPt>
            <c:idx val="2"/>
            <c:bubble3D val="0"/>
            <c:spPr>
              <a:solidFill>
                <a:srgbClr val="C6A96F"/>
              </a:solidFill>
              <a:ln w="2222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4BA-4B1C-A207-5611D4324231}"/>
              </c:ext>
            </c:extLst>
          </c:dPt>
          <c:dLbls>
            <c:dLbl>
              <c:idx val="0"/>
              <c:layout>
                <c:manualLayout>
                  <c:x val="0.22653832771460566"/>
                  <c:y val="-9.81815572333187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652803564797625"/>
                      <c:h val="7.94355431427311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4BA-4B1C-A207-5611D4324231}"/>
                </c:ext>
              </c:extLst>
            </c:dLbl>
            <c:dLbl>
              <c:idx val="1"/>
              <c:layout>
                <c:manualLayout>
                  <c:x val="0.23053037240537241"/>
                  <c:y val="0.24459891598915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4BA-4B1C-A207-5611D4324231}"/>
                </c:ext>
              </c:extLst>
            </c:dLbl>
            <c:dLbl>
              <c:idx val="2"/>
              <c:layout>
                <c:manualLayout>
                  <c:x val="-0.24227029914529916"/>
                  <c:y val="-0.144558604336043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none" lIns="38100" tIns="19050" rIns="38100" bIns="19050" anchor="ctr" anchorCtr="1"/>
                <a:lstStyle/>
                <a:p>
                  <a:pPr>
                    <a:defRPr lang="zh-CN" sz="1400" b="0" i="0" u="none" strike="noStrike" kern="1200" baseline="0">
                      <a:solidFill>
                        <a:srgbClr val="00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cs typeface="Arial" panose="020B0604020202020204" pitchFamily="7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64BA-4B1C-A207-5611D4324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none" lIns="38100" tIns="19050" rIns="38100" bIns="19050" anchor="ctr" anchorCtr="1">
                <a:no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7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跨境!$E$29:$E$31</c:f>
              <c:strCache>
                <c:ptCount val="3"/>
                <c:pt idx="0">
                  <c:v>入境并购</c:v>
                </c:pt>
                <c:pt idx="1">
                  <c:v>出境并购</c:v>
                </c:pt>
                <c:pt idx="2">
                  <c:v>境内并购</c:v>
                </c:pt>
              </c:strCache>
            </c:strRef>
          </c:cat>
          <c:val>
            <c:numRef>
              <c:f>跨境!$F$29:$F$31</c:f>
              <c:numCache>
                <c:formatCode>0.00%</c:formatCode>
                <c:ptCount val="3"/>
                <c:pt idx="0">
                  <c:v>1.3078498210745757E-2</c:v>
                </c:pt>
                <c:pt idx="1">
                  <c:v>0.21899925637474515</c:v>
                </c:pt>
                <c:pt idx="2">
                  <c:v>0.76792224541450904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BA-4B1C-A207-5611D43242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noFill/>
      <a:prstDash val="solid"/>
      <a:round/>
    </a:ln>
  </c:spPr>
  <c:txPr>
    <a:bodyPr/>
    <a:lstStyle/>
    <a:p>
      <a:pPr>
        <a:defRPr lang="zh-CN" sz="1400" b="0" i="0" u="none" strike="noStrike" baseline="0">
          <a:solidFill>
            <a:srgbClr val="000000"/>
          </a:solidFill>
          <a:latin typeface="Microsoft YaHei" panose="020B0503020204020204" pitchFamily="34" charset="-122"/>
          <a:ea typeface="Microsoft YaHei" panose="020B0503020204020204" pitchFamily="34" charset="-122"/>
          <a:cs typeface="Arial" panose="020B0604020202020204" pitchFamily="7" charset="0"/>
        </a:defRPr>
      </a:pPr>
      <a:endParaRPr lang="zh-CN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en-US" sz="1400"/>
              <a:t>2018</a:t>
            </a:r>
            <a:r>
              <a:rPr lang="zh-CN" sz="1400"/>
              <a:t>年</a:t>
            </a:r>
            <a:r>
              <a:rPr lang="en-US" altLang="zh-CN" sz="1400"/>
              <a:t>H1</a:t>
            </a:r>
            <a:r>
              <a:rPr lang="zh-CN" sz="1400"/>
              <a:t>中国并购市场完成交易数量</a:t>
            </a:r>
            <a:r>
              <a:rPr lang="zh-CN" altLang="en-US" sz="1400"/>
              <a:t>和金额</a:t>
            </a:r>
            <a:r>
              <a:rPr lang="zh-CN" sz="1400"/>
              <a:t>占比</a:t>
            </a:r>
            <a:endParaRPr lang="en-US" sz="1400"/>
          </a:p>
          <a:p>
            <a:pPr>
              <a:defRPr sz="1400"/>
            </a:pPr>
            <a:r>
              <a:rPr lang="en-US" altLang="zh-CN" sz="1400"/>
              <a:t>(</a:t>
            </a:r>
            <a:r>
              <a:rPr lang="zh-CN" sz="1400"/>
              <a:t>按行业分布</a:t>
            </a:r>
            <a:r>
              <a:rPr lang="en-US" altLang="zh-CN" sz="1400"/>
              <a:t>)</a:t>
            </a:r>
            <a:endParaRPr lang="zh-CN" sz="1400"/>
          </a:p>
        </c:rich>
      </c:tx>
      <c:layout>
        <c:manualLayout>
          <c:xMode val="edge"/>
          <c:yMode val="edge"/>
          <c:x val="0.19313583815028906"/>
          <c:y val="1.06054557551563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25048418688891499"/>
          <c:y val="0.114915123036748"/>
          <c:w val="0.63014081393173604"/>
          <c:h val="0.7973546693760049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行业!$C$26</c:f>
              <c:strCache>
                <c:ptCount val="1"/>
                <c:pt idx="0">
                  <c:v>金额占比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6B-45E5-93D9-861E8F6062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6B-45E5-93D9-861E8F6062F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6B-45E5-93D9-861E8F6062F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6B-45E5-93D9-861E8F6062F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6B-45E5-93D9-861E8F6062F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6B-45E5-93D9-861E8F6062F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6B-45E5-93D9-861E8F6062F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6B-45E5-93D9-861E8F6062F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6B-45E5-93D9-861E8F6062F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6B-45E5-93D9-861E8F6062F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6B-45E5-93D9-861E8F6062F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6B-45E5-93D9-861E8F6062F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6B-45E5-93D9-861E8F6062F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6B-45E5-93D9-861E8F6062F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36B-45E5-93D9-861E8F6062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行业!$A$27:$A$46</c:f>
              <c:strCache>
                <c:ptCount val="20"/>
                <c:pt idx="0">
                  <c:v>旅游业</c:v>
                </c:pt>
                <c:pt idx="1">
                  <c:v>教育及人力资源</c:v>
                </c:pt>
                <c:pt idx="2">
                  <c:v>农林牧渔</c:v>
                </c:pt>
                <c:pt idx="3">
                  <c:v>食品饮料</c:v>
                </c:pt>
                <c:pt idx="4">
                  <c:v>公用事业</c:v>
                </c:pt>
                <c:pt idx="5">
                  <c:v>文化娱乐</c:v>
                </c:pt>
                <c:pt idx="6">
                  <c:v>化学工业</c:v>
                </c:pt>
                <c:pt idx="7">
                  <c:v>建筑建材</c:v>
                </c:pt>
                <c:pt idx="8">
                  <c:v>连锁及零售</c:v>
                </c:pt>
                <c:pt idx="9">
                  <c:v>综合</c:v>
                </c:pt>
                <c:pt idx="10">
                  <c:v>能源及矿业</c:v>
                </c:pt>
                <c:pt idx="11">
                  <c:v>交通运输</c:v>
                </c:pt>
                <c:pt idx="12">
                  <c:v>互联网</c:v>
                </c:pt>
                <c:pt idx="13">
                  <c:v>电信及增值服务</c:v>
                </c:pt>
                <c:pt idx="14">
                  <c:v>医疗健康</c:v>
                </c:pt>
                <c:pt idx="15">
                  <c:v>房地产</c:v>
                </c:pt>
                <c:pt idx="16">
                  <c:v>汽车行业</c:v>
                </c:pt>
                <c:pt idx="17">
                  <c:v>制造业</c:v>
                </c:pt>
                <c:pt idx="18">
                  <c:v>金融</c:v>
                </c:pt>
                <c:pt idx="19">
                  <c:v>IT</c:v>
                </c:pt>
              </c:strCache>
            </c:strRef>
          </c:cat>
          <c:val>
            <c:numRef>
              <c:f>行业!$C$27:$C$46</c:f>
              <c:numCache>
                <c:formatCode>0.00%</c:formatCode>
                <c:ptCount val="20"/>
                <c:pt idx="0">
                  <c:v>6.6397459126299306E-6</c:v>
                </c:pt>
                <c:pt idx="1">
                  <c:v>9.527762153810007E-4</c:v>
                </c:pt>
                <c:pt idx="2">
                  <c:v>7.1761636128206043E-3</c:v>
                </c:pt>
                <c:pt idx="3">
                  <c:v>8.245423798844782E-3</c:v>
                </c:pt>
                <c:pt idx="4">
                  <c:v>1.430660277282747E-2</c:v>
                </c:pt>
                <c:pt idx="5">
                  <c:v>1.5679921960046098E-2</c:v>
                </c:pt>
                <c:pt idx="6">
                  <c:v>2.5910256826503518E-2</c:v>
                </c:pt>
                <c:pt idx="7">
                  <c:v>2.6684382207328428E-2</c:v>
                </c:pt>
                <c:pt idx="8">
                  <c:v>3.0958515226441313E-2</c:v>
                </c:pt>
                <c:pt idx="9">
                  <c:v>3.7162899733571488E-2</c:v>
                </c:pt>
                <c:pt idx="10">
                  <c:v>3.9239599623056939E-2</c:v>
                </c:pt>
                <c:pt idx="11">
                  <c:v>5.0488988338666108E-2</c:v>
                </c:pt>
                <c:pt idx="12">
                  <c:v>5.6021623402237604E-2</c:v>
                </c:pt>
                <c:pt idx="13">
                  <c:v>5.8289127879012421E-2</c:v>
                </c:pt>
                <c:pt idx="14">
                  <c:v>6.9408596821637025E-2</c:v>
                </c:pt>
                <c:pt idx="15">
                  <c:v>7.2023422772063597E-2</c:v>
                </c:pt>
                <c:pt idx="16">
                  <c:v>9.3887139187357652E-2</c:v>
                </c:pt>
                <c:pt idx="17">
                  <c:v>0.10948401433903836</c:v>
                </c:pt>
                <c:pt idx="18">
                  <c:v>0.13451568149204232</c:v>
                </c:pt>
                <c:pt idx="19">
                  <c:v>0.14955822404521105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36B-45E5-93D9-861E8F6062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091251520"/>
        <c:axId val="-1091250976"/>
      </c:barChart>
      <c:barChart>
        <c:barDir val="bar"/>
        <c:grouping val="clustered"/>
        <c:varyColors val="0"/>
        <c:ser>
          <c:idx val="0"/>
          <c:order val="0"/>
          <c:tx>
            <c:strRef>
              <c:f>行业!$B$26</c:f>
              <c:strCache>
                <c:ptCount val="1"/>
                <c:pt idx="0">
                  <c:v>数量占比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6B-45E5-93D9-861E8F6062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6B-45E5-93D9-861E8F6062F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36B-45E5-93D9-861E8F6062F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6B-45E5-93D9-861E8F6062F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36B-45E5-93D9-861E8F6062F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6B-45E5-93D9-861E8F6062F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36B-45E5-93D9-861E8F6062F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6B-45E5-93D9-861E8F6062F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36B-45E5-93D9-861E8F6062F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6B-45E5-93D9-861E8F6062F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36B-45E5-93D9-861E8F6062F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36B-45E5-93D9-861E8F6062F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6B-45E5-93D9-861E8F6062F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6B-45E5-93D9-861E8F6062F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6B-45E5-93D9-861E8F6062F4}"/>
                </c:ext>
              </c:extLst>
            </c:dLbl>
            <c:dLbl>
              <c:idx val="18"/>
              <c:layout>
                <c:manualLayout>
                  <c:x val="3.5271243659804551E-4"/>
                  <c:y val="1.980623189621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6B-45E5-93D9-861E8F6062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行业!$A$27:$A$46</c:f>
              <c:strCache>
                <c:ptCount val="20"/>
                <c:pt idx="0">
                  <c:v>旅游业</c:v>
                </c:pt>
                <c:pt idx="1">
                  <c:v>教育及人力资源</c:v>
                </c:pt>
                <c:pt idx="2">
                  <c:v>农林牧渔</c:v>
                </c:pt>
                <c:pt idx="3">
                  <c:v>食品饮料</c:v>
                </c:pt>
                <c:pt idx="4">
                  <c:v>公用事业</c:v>
                </c:pt>
                <c:pt idx="5">
                  <c:v>文化娱乐</c:v>
                </c:pt>
                <c:pt idx="6">
                  <c:v>化学工业</c:v>
                </c:pt>
                <c:pt idx="7">
                  <c:v>建筑建材</c:v>
                </c:pt>
                <c:pt idx="8">
                  <c:v>连锁及零售</c:v>
                </c:pt>
                <c:pt idx="9">
                  <c:v>综合</c:v>
                </c:pt>
                <c:pt idx="10">
                  <c:v>能源及矿业</c:v>
                </c:pt>
                <c:pt idx="11">
                  <c:v>交通运输</c:v>
                </c:pt>
                <c:pt idx="12">
                  <c:v>互联网</c:v>
                </c:pt>
                <c:pt idx="13">
                  <c:v>电信及增值服务</c:v>
                </c:pt>
                <c:pt idx="14">
                  <c:v>医疗健康</c:v>
                </c:pt>
                <c:pt idx="15">
                  <c:v>房地产</c:v>
                </c:pt>
                <c:pt idx="16">
                  <c:v>汽车行业</c:v>
                </c:pt>
                <c:pt idx="17">
                  <c:v>制造业</c:v>
                </c:pt>
                <c:pt idx="18">
                  <c:v>金融</c:v>
                </c:pt>
                <c:pt idx="19">
                  <c:v>IT</c:v>
                </c:pt>
              </c:strCache>
            </c:strRef>
          </c:cat>
          <c:val>
            <c:numRef>
              <c:f>行业!$B$27:$B$46</c:f>
              <c:numCache>
                <c:formatCode>0.00%</c:formatCode>
                <c:ptCount val="20"/>
                <c:pt idx="0">
                  <c:v>5.5370985603543747E-3</c:v>
                </c:pt>
                <c:pt idx="1">
                  <c:v>2.9900332225913623E-2</c:v>
                </c:pt>
                <c:pt idx="2">
                  <c:v>1.7165005537098561E-2</c:v>
                </c:pt>
                <c:pt idx="3">
                  <c:v>1.4396456256921373E-2</c:v>
                </c:pt>
                <c:pt idx="4">
                  <c:v>1.273532668881506E-2</c:v>
                </c:pt>
                <c:pt idx="5">
                  <c:v>5.3156146179401995E-2</c:v>
                </c:pt>
                <c:pt idx="6">
                  <c:v>3.0454042081949059E-2</c:v>
                </c:pt>
                <c:pt idx="7">
                  <c:v>2.9346622369878183E-2</c:v>
                </c:pt>
                <c:pt idx="8">
                  <c:v>2.6578073089700997E-2</c:v>
                </c:pt>
                <c:pt idx="9">
                  <c:v>2.5470653377630121E-2</c:v>
                </c:pt>
                <c:pt idx="10">
                  <c:v>4.8726467331118496E-2</c:v>
                </c:pt>
                <c:pt idx="11">
                  <c:v>2.2148394241417499E-2</c:v>
                </c:pt>
                <c:pt idx="12">
                  <c:v>0.14562569213732005</c:v>
                </c:pt>
                <c:pt idx="13">
                  <c:v>1.8826135105204873E-2</c:v>
                </c:pt>
                <c:pt idx="14">
                  <c:v>8.3610188261351054E-2</c:v>
                </c:pt>
                <c:pt idx="15">
                  <c:v>2.8792912513842746E-2</c:v>
                </c:pt>
                <c:pt idx="16">
                  <c:v>1.8826135105204873E-2</c:v>
                </c:pt>
                <c:pt idx="17">
                  <c:v>0.13787375415282391</c:v>
                </c:pt>
                <c:pt idx="18">
                  <c:v>7.0321151716500552E-2</c:v>
                </c:pt>
                <c:pt idx="19">
                  <c:v>0.18050941306755261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36B-45E5-93D9-861E8F6062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091249888"/>
        <c:axId val="-1091250432"/>
      </c:barChart>
      <c:catAx>
        <c:axId val="-109125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zh-CN"/>
          </a:p>
        </c:txPr>
        <c:crossAx val="-1091250976"/>
        <c:crosses val="autoZero"/>
        <c:auto val="1"/>
        <c:lblAlgn val="ctr"/>
        <c:lblOffset val="100"/>
        <c:noMultiLvlLbl val="0"/>
      </c:catAx>
      <c:valAx>
        <c:axId val="-1091250976"/>
        <c:scaling>
          <c:orientation val="minMax"/>
          <c:max val="0.25"/>
          <c:min val="-0.25"/>
        </c:scaling>
        <c:delete val="0"/>
        <c:axPos val="b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zh-CN"/>
          </a:p>
        </c:txPr>
        <c:crossAx val="-1091251520"/>
        <c:crosses val="autoZero"/>
        <c:crossBetween val="between"/>
      </c:valAx>
      <c:valAx>
        <c:axId val="-1091250432"/>
        <c:scaling>
          <c:orientation val="maxMin"/>
          <c:max val="0.25"/>
          <c:min val="-0.25"/>
        </c:scaling>
        <c:delete val="0"/>
        <c:axPos val="t"/>
        <c:numFmt formatCode="0%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endParaRPr lang="zh-CN"/>
          </a:p>
        </c:txPr>
        <c:crossAx val="-1091249888"/>
        <c:crosses val="max"/>
        <c:crossBetween val="between"/>
      </c:valAx>
      <c:catAx>
        <c:axId val="-109124988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1091250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771413725569"/>
          <c:y val="0.71104599972812199"/>
          <c:w val="0.19952371807182601"/>
          <c:h val="0.1474697535318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400">
          <a:solidFill>
            <a:schemeClr val="tx1">
              <a:lumMod val="85000"/>
              <a:lumOff val="15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</a:defRPr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2" name="图片 1">
          <a:extLst xmlns:a="http://schemas.openxmlformats.org/drawingml/2006/main">
            <a:ext uri="{FF2B5EF4-FFF2-40B4-BE49-F238E27FC236}">
              <a16:creationId xmlns:a16="http://schemas.microsoft.com/office/drawing/2014/main" id="{A2645BBF-DCD2-4ABF-8E17-3113360E9C3D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0.00668</cdr:x>
      <cdr:y>0.94121</cdr:y>
    </cdr:from>
    <cdr:to>
      <cdr:x>0.98798</cdr:x>
      <cdr:y>0.99824</cdr:y>
    </cdr:to>
    <cdr:grpSp>
      <cdr:nvGrpSpPr>
        <cdr:cNvPr id="3" name="组合 2">
          <a:extLst xmlns:a="http://schemas.openxmlformats.org/drawingml/2006/main">
            <a:ext uri="{FF2B5EF4-FFF2-40B4-BE49-F238E27FC236}">
              <a16:creationId xmlns:a16="http://schemas.microsoft.com/office/drawing/2014/main" id="{F3BCEC20-85F8-4549-9910-23247DD4FB92}"/>
            </a:ext>
          </a:extLst>
        </cdr:cNvPr>
        <cdr:cNvGrpSpPr/>
      </cdr:nvGrpSpPr>
      <cdr:grpSpPr>
        <a:xfrm xmlns:a="http://schemas.openxmlformats.org/drawingml/2006/main">
          <a:off x="44248" y="3896609"/>
          <a:ext cx="6500132" cy="236105"/>
          <a:chOff x="74159" y="1271897"/>
          <a:chExt cx="4254197" cy="61660"/>
        </a:xfrm>
      </cdr:grpSpPr>
      <cdr:sp macro="" textlink="">
        <cdr:nvSpPr>
          <cdr:cNvPr id="4" name="矩形 3"/>
          <cdr:cNvSpPr/>
        </cdr:nvSpPr>
        <cdr:spPr>
          <a:xfrm xmlns:a="http://schemas.openxmlformats.org/drawingml/2006/main">
            <a:off x="74159" y="1271897"/>
            <a:ext cx="4254197" cy="6166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</a:ln>
        </cdr:spPr>
        <cdr:txBody>
          <a:bodyPr xmlns:a="http://schemas.openxmlformats.org/drawingml/2006/main" wrap="square" lIns="90000" tIns="0" rIns="90000" bIns="0" anchor="t" upright="1"/>
          <a:lstStyle xmlns:a="http://schemas.openxmlformats.org/drawingml/2006/main">
            <a:lvl1pPr marL="0" indent="0">
              <a:defRPr sz="1100">
                <a:latin typeface="Calibri" panose="020F0502020204030204"/>
              </a:defRPr>
            </a:lvl1pPr>
            <a:lvl2pPr marL="457200" indent="0">
              <a:defRPr sz="1100">
                <a:latin typeface="Calibri" panose="020F0502020204030204"/>
              </a:defRPr>
            </a:lvl2pPr>
            <a:lvl3pPr marL="914400" indent="0">
              <a:defRPr sz="1100">
                <a:latin typeface="Calibri" panose="020F0502020204030204"/>
              </a:defRPr>
            </a:lvl3pPr>
            <a:lvl4pPr marL="1371600" indent="0">
              <a:defRPr sz="1100">
                <a:latin typeface="Calibri" panose="020F0502020204030204"/>
              </a:defRPr>
            </a:lvl4pPr>
            <a:lvl5pPr marL="1828800" indent="0">
              <a:defRPr sz="1100">
                <a:latin typeface="Calibri" panose="020F0502020204030204"/>
              </a:defRPr>
            </a:lvl5pPr>
            <a:lvl6pPr marL="2286000" indent="0">
              <a:defRPr sz="1100">
                <a:latin typeface="Calibri" panose="020F0502020204030204"/>
              </a:defRPr>
            </a:lvl6pPr>
            <a:lvl7pPr marL="2743200" indent="0">
              <a:defRPr sz="1100">
                <a:latin typeface="Calibri" panose="020F0502020204030204"/>
              </a:defRPr>
            </a:lvl7pPr>
            <a:lvl8pPr marL="3200400" indent="0">
              <a:defRPr sz="1100">
                <a:latin typeface="Calibri" panose="020F0502020204030204"/>
              </a:defRPr>
            </a:lvl8pPr>
            <a:lvl9pPr marL="3657600" indent="0">
              <a:defRPr sz="1100">
                <a:latin typeface="Calibri" panose="020F0502020204030204"/>
              </a:defRPr>
            </a:lvl9pPr>
          </a:lstStyle>
          <a:p xmlns:a="http://schemas.openxmlformats.org/drawingml/2006/main">
            <a:pPr algn="r" rtl="0"/>
            <a:r>
              <a:rPr lang="en-US" sz="1200" b="0" i="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7" charset="0"/>
              </a:rPr>
              <a:t>CVSource, 2018.07</a:t>
            </a:r>
          </a:p>
        </cdr:txBody>
      </cdr:sp>
    </cdr:grpSp>
  </cdr:relSizeAnchor>
  <cdr:absSizeAnchor xmlns:cdr="http://schemas.openxmlformats.org/drawingml/2006/chartDrawing">
    <cdr:from>
      <cdr:x>0.03076</cdr:x>
      <cdr:y>0.92797</cdr:y>
    </cdr:from>
    <cdr:ext cx="6588000" cy="35999"/>
    <cdr:pic>
      <cdr:nvPicPr>
        <cdr:cNvPr id="5" name="图片 4">
          <a:extLst xmlns:a="http://schemas.openxmlformats.org/drawingml/2006/main">
            <a:ext uri="{FF2B5EF4-FFF2-40B4-BE49-F238E27FC236}">
              <a16:creationId xmlns:a16="http://schemas.microsoft.com/office/drawing/2014/main" id="{ACDF85EA-6DDD-4DBA-AA1E-448981B620F5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 t="-20016" b="-20016"/>
        <a:stretch xmlns:a="http://schemas.openxmlformats.org/drawingml/2006/main">
          <a:fillRect/>
        </a:stretch>
      </cdr:blipFill>
      <cdr:spPr>
        <a:xfrm xmlns:a="http://schemas.openxmlformats.org/drawingml/2006/main">
          <a:off x="210390" y="4008840"/>
          <a:ext cx="6588000" cy="35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absSizeAnchor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6" name="图片 5">
          <a:extLst xmlns:a="http://schemas.openxmlformats.org/drawingml/2006/main">
            <a:ext uri="{FF2B5EF4-FFF2-40B4-BE49-F238E27FC236}">
              <a16:creationId xmlns:a16="http://schemas.microsoft.com/office/drawing/2014/main" id="{277DA6CE-DC9D-4170-8FBA-F1B80A44627A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0.01185</cdr:x>
      <cdr:y>0.69525</cdr:y>
    </cdr:from>
    <cdr:to>
      <cdr:x>0.01185</cdr:x>
      <cdr:y>0.69525</cdr:y>
    </cdr:to>
    <cdr:grpSp>
      <cdr:nvGrpSpPr>
        <cdr:cNvPr id="7" name="组合 6">
          <a:extLst xmlns:a="http://schemas.openxmlformats.org/drawingml/2006/main">
            <a:ext uri="{FF2B5EF4-FFF2-40B4-BE49-F238E27FC236}">
              <a16:creationId xmlns:a16="http://schemas.microsoft.com/office/drawing/2014/main" id="{394E1A7D-600D-4896-B9AC-A2424C169A85}"/>
            </a:ext>
          </a:extLst>
        </cdr:cNvPr>
        <cdr:cNvGrpSpPr/>
      </cdr:nvGrpSpPr>
      <cdr:grpSpPr>
        <a:xfrm xmlns:a="http://schemas.openxmlformats.org/drawingml/2006/main">
          <a:off x="78494" y="2878335"/>
          <a:ext cx="0" cy="0"/>
          <a:chOff x="78494" y="2878335"/>
          <a:chExt cx="0" cy="0"/>
        </a:xfrm>
      </cdr:grpSpPr>
    </cdr:grpSp>
  </cdr:relSizeAnchor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8" name="图片 7">
          <a:extLst xmlns:a="http://schemas.openxmlformats.org/drawingml/2006/main">
            <a:ext uri="{FF2B5EF4-FFF2-40B4-BE49-F238E27FC236}">
              <a16:creationId xmlns:a16="http://schemas.microsoft.com/office/drawing/2014/main" id="{0E44EDB0-67ED-4298-8007-58B5B63EF599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0.01185</cdr:x>
      <cdr:y>0.69525</cdr:y>
    </cdr:from>
    <cdr:to>
      <cdr:x>0.01185</cdr:x>
      <cdr:y>0.69525</cdr:y>
    </cdr:to>
    <cdr:grpSp>
      <cdr:nvGrpSpPr>
        <cdr:cNvPr id="9" name="组合 8">
          <a:extLst xmlns:a="http://schemas.openxmlformats.org/drawingml/2006/main">
            <a:ext uri="{FF2B5EF4-FFF2-40B4-BE49-F238E27FC236}">
              <a16:creationId xmlns:a16="http://schemas.microsoft.com/office/drawing/2014/main" id="{05B75BC9-5353-43D1-9395-88206A39CF17}"/>
            </a:ext>
          </a:extLst>
        </cdr:cNvPr>
        <cdr:cNvGrpSpPr/>
      </cdr:nvGrpSpPr>
      <cdr:grpSpPr>
        <a:xfrm xmlns:a="http://schemas.openxmlformats.org/drawingml/2006/main">
          <a:off x="78494" y="2878335"/>
          <a:ext cx="0" cy="0"/>
          <a:chOff x="78494" y="2878335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2" name="图片 1">
          <a:extLst xmlns:a="http://schemas.openxmlformats.org/drawingml/2006/main">
            <a:ext uri="{FF2B5EF4-FFF2-40B4-BE49-F238E27FC236}">
              <a16:creationId xmlns:a16="http://schemas.microsoft.com/office/drawing/2014/main" id="{05AB18B2-462C-4E03-9926-9E5D05E10E70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0.01083</cdr:x>
      <cdr:y>0.94297</cdr:y>
    </cdr:from>
    <cdr:to>
      <cdr:x>0.99213</cdr:x>
      <cdr:y>1</cdr:y>
    </cdr:to>
    <cdr:grpSp>
      <cdr:nvGrpSpPr>
        <cdr:cNvPr id="3" name="组合 2">
          <a:extLst xmlns:a="http://schemas.openxmlformats.org/drawingml/2006/main">
            <a:ext uri="{FF2B5EF4-FFF2-40B4-BE49-F238E27FC236}">
              <a16:creationId xmlns:a16="http://schemas.microsoft.com/office/drawing/2014/main" id="{A638290E-D21F-4899-9D78-E3A696D7C0B1}"/>
            </a:ext>
          </a:extLst>
        </cdr:cNvPr>
        <cdr:cNvGrpSpPr/>
      </cdr:nvGrpSpPr>
      <cdr:grpSpPr>
        <a:xfrm xmlns:a="http://schemas.openxmlformats.org/drawingml/2006/main">
          <a:off x="71738" y="3903896"/>
          <a:ext cx="6500131" cy="236104"/>
          <a:chOff x="92132" y="1273804"/>
          <a:chExt cx="4254197" cy="61660"/>
        </a:xfrm>
      </cdr:grpSpPr>
      <cdr:sp macro="" textlink="">
        <cdr:nvSpPr>
          <cdr:cNvPr id="4" name="矩形 3"/>
          <cdr:cNvSpPr/>
        </cdr:nvSpPr>
        <cdr:spPr>
          <a:xfrm xmlns:a="http://schemas.openxmlformats.org/drawingml/2006/main">
            <a:off x="92132" y="1273804"/>
            <a:ext cx="4254197" cy="6166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</a:ln>
        </cdr:spPr>
        <cdr:txBody>
          <a:bodyPr xmlns:a="http://schemas.openxmlformats.org/drawingml/2006/main" wrap="square" lIns="90000" tIns="0" rIns="90000" bIns="0" anchor="t" upright="1"/>
          <a:lstStyle xmlns:a="http://schemas.openxmlformats.org/drawingml/2006/main">
            <a:lvl1pPr marL="0" indent="0">
              <a:defRPr sz="1100">
                <a:latin typeface="Calibri" panose="020F0502020204030204"/>
              </a:defRPr>
            </a:lvl1pPr>
            <a:lvl2pPr marL="457200" indent="0">
              <a:defRPr sz="1100">
                <a:latin typeface="Calibri" panose="020F0502020204030204"/>
              </a:defRPr>
            </a:lvl2pPr>
            <a:lvl3pPr marL="914400" indent="0">
              <a:defRPr sz="1100">
                <a:latin typeface="Calibri" panose="020F0502020204030204"/>
              </a:defRPr>
            </a:lvl3pPr>
            <a:lvl4pPr marL="1371600" indent="0">
              <a:defRPr sz="1100">
                <a:latin typeface="Calibri" panose="020F0502020204030204"/>
              </a:defRPr>
            </a:lvl4pPr>
            <a:lvl5pPr marL="1828800" indent="0">
              <a:defRPr sz="1100">
                <a:latin typeface="Calibri" panose="020F0502020204030204"/>
              </a:defRPr>
            </a:lvl5pPr>
            <a:lvl6pPr marL="2286000" indent="0">
              <a:defRPr sz="1100">
                <a:latin typeface="Calibri" panose="020F0502020204030204"/>
              </a:defRPr>
            </a:lvl6pPr>
            <a:lvl7pPr marL="2743200" indent="0">
              <a:defRPr sz="1100">
                <a:latin typeface="Calibri" panose="020F0502020204030204"/>
              </a:defRPr>
            </a:lvl7pPr>
            <a:lvl8pPr marL="3200400" indent="0">
              <a:defRPr sz="1100">
                <a:latin typeface="Calibri" panose="020F0502020204030204"/>
              </a:defRPr>
            </a:lvl8pPr>
            <a:lvl9pPr marL="3657600" indent="0">
              <a:defRPr sz="1100">
                <a:latin typeface="Calibri" panose="020F0502020204030204"/>
              </a:defRPr>
            </a:lvl9pPr>
          </a:lstStyle>
          <a:p xmlns:a="http://schemas.openxmlformats.org/drawingml/2006/main">
            <a:pPr algn="r" rtl="0"/>
            <a:r>
              <a:rPr lang="en-US" sz="1200" b="0" i="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7" charset="0"/>
              </a:rPr>
              <a:t>CVSource, 2018.07</a:t>
            </a:r>
          </a:p>
        </cdr:txBody>
      </cdr:sp>
    </cdr:grpSp>
  </cdr:relSizeAnchor>
  <cdr:absSizeAnchor xmlns:cdr="http://schemas.openxmlformats.org/drawingml/2006/chartDrawing">
    <cdr:from>
      <cdr:x>0.02867</cdr:x>
      <cdr:y>0.92979</cdr:y>
    </cdr:from>
    <cdr:ext cx="6588000" cy="35999"/>
    <cdr:pic>
      <cdr:nvPicPr>
        <cdr:cNvPr id="5" name="图片 4">
          <a:extLst xmlns:a="http://schemas.openxmlformats.org/drawingml/2006/main">
            <a:ext uri="{FF2B5EF4-FFF2-40B4-BE49-F238E27FC236}">
              <a16:creationId xmlns:a16="http://schemas.microsoft.com/office/drawing/2014/main" id="{E7A9693D-1E07-4415-8BDB-78CB9E8F79D1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 t="-20016" b="-20016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196119" y="4016693"/>
          <a:ext cx="6588000" cy="35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absSizeAnchor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6" name="图片 5">
          <a:extLst xmlns:a="http://schemas.openxmlformats.org/drawingml/2006/main">
            <a:ext uri="{FF2B5EF4-FFF2-40B4-BE49-F238E27FC236}">
              <a16:creationId xmlns:a16="http://schemas.microsoft.com/office/drawing/2014/main" id="{77AD1FD8-3A3E-4404-9442-DF840E19247B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0.01185</cdr:x>
      <cdr:y>0.69525</cdr:y>
    </cdr:from>
    <cdr:to>
      <cdr:x>0.01185</cdr:x>
      <cdr:y>0.69525</cdr:y>
    </cdr:to>
    <cdr:grpSp>
      <cdr:nvGrpSpPr>
        <cdr:cNvPr id="7" name="组合 6">
          <a:extLst xmlns:a="http://schemas.openxmlformats.org/drawingml/2006/main">
            <a:ext uri="{FF2B5EF4-FFF2-40B4-BE49-F238E27FC236}">
              <a16:creationId xmlns:a16="http://schemas.microsoft.com/office/drawing/2014/main" id="{A330BD95-4677-4900-B104-26595DF79663}"/>
            </a:ext>
          </a:extLst>
        </cdr:cNvPr>
        <cdr:cNvGrpSpPr/>
      </cdr:nvGrpSpPr>
      <cdr:grpSpPr>
        <a:xfrm xmlns:a="http://schemas.openxmlformats.org/drawingml/2006/main">
          <a:off x="78494" y="2878335"/>
          <a:ext cx="0" cy="0"/>
          <a:chOff x="78494" y="2878335"/>
          <a:chExt cx="0" cy="0"/>
        </a:xfrm>
      </cdr:grpSpPr>
    </cdr:grpSp>
  </cdr:relSizeAnchor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8" name="图片 7">
          <a:extLst xmlns:a="http://schemas.openxmlformats.org/drawingml/2006/main">
            <a:ext uri="{FF2B5EF4-FFF2-40B4-BE49-F238E27FC236}">
              <a16:creationId xmlns:a16="http://schemas.microsoft.com/office/drawing/2014/main" id="{7A760D33-0892-42B4-B953-217A4E9B2AA7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0.01185</cdr:x>
      <cdr:y>0.69525</cdr:y>
    </cdr:from>
    <cdr:to>
      <cdr:x>0.01185</cdr:x>
      <cdr:y>0.69525</cdr:y>
    </cdr:to>
    <cdr:grpSp>
      <cdr:nvGrpSpPr>
        <cdr:cNvPr id="9" name="组合 8">
          <a:extLst xmlns:a="http://schemas.openxmlformats.org/drawingml/2006/main">
            <a:ext uri="{FF2B5EF4-FFF2-40B4-BE49-F238E27FC236}">
              <a16:creationId xmlns:a16="http://schemas.microsoft.com/office/drawing/2014/main" id="{AB109BD1-D8B9-4A7D-991E-0054CEEFCB5D}"/>
            </a:ext>
          </a:extLst>
        </cdr:cNvPr>
        <cdr:cNvGrpSpPr/>
      </cdr:nvGrpSpPr>
      <cdr:grpSpPr>
        <a:xfrm xmlns:a="http://schemas.openxmlformats.org/drawingml/2006/main">
          <a:off x="78494" y="2878335"/>
          <a:ext cx="0" cy="0"/>
          <a:chOff x="78494" y="2878335"/>
          <a:chExt cx="0" cy="0"/>
        </a:xfrm>
      </cdr:grpSpPr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2" name="图片 1">
          <a:extLst xmlns:a="http://schemas.openxmlformats.org/drawingml/2006/main">
            <a:ext uri="{FF2B5EF4-FFF2-40B4-BE49-F238E27FC236}">
              <a16:creationId xmlns:a16="http://schemas.microsoft.com/office/drawing/2014/main" id="{A2645BBF-DCD2-4ABF-8E17-3113360E9C3D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0.00668</cdr:x>
      <cdr:y>0.94121</cdr:y>
    </cdr:from>
    <cdr:to>
      <cdr:x>0.98798</cdr:x>
      <cdr:y>0.99824</cdr:y>
    </cdr:to>
    <cdr:grpSp>
      <cdr:nvGrpSpPr>
        <cdr:cNvPr id="3" name="组合 2">
          <a:extLst xmlns:a="http://schemas.openxmlformats.org/drawingml/2006/main">
            <a:ext uri="{FF2B5EF4-FFF2-40B4-BE49-F238E27FC236}">
              <a16:creationId xmlns:a16="http://schemas.microsoft.com/office/drawing/2014/main" id="{F3BCEC20-85F8-4549-9910-23247DD4FB92}"/>
            </a:ext>
          </a:extLst>
        </cdr:cNvPr>
        <cdr:cNvGrpSpPr/>
      </cdr:nvGrpSpPr>
      <cdr:grpSpPr>
        <a:xfrm xmlns:a="http://schemas.openxmlformats.org/drawingml/2006/main">
          <a:off x="44248" y="3896609"/>
          <a:ext cx="6500132" cy="236105"/>
          <a:chOff x="74159" y="1271897"/>
          <a:chExt cx="4254197" cy="61660"/>
        </a:xfrm>
      </cdr:grpSpPr>
      <cdr:sp macro="" textlink="">
        <cdr:nvSpPr>
          <cdr:cNvPr id="4" name="矩形 3"/>
          <cdr:cNvSpPr/>
        </cdr:nvSpPr>
        <cdr:spPr>
          <a:xfrm xmlns:a="http://schemas.openxmlformats.org/drawingml/2006/main">
            <a:off x="74159" y="1271897"/>
            <a:ext cx="4254197" cy="6166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</a:ln>
        </cdr:spPr>
        <cdr:txBody>
          <a:bodyPr xmlns:a="http://schemas.openxmlformats.org/drawingml/2006/main" wrap="square" lIns="90000" tIns="0" rIns="90000" bIns="0" anchor="t" upright="1"/>
          <a:lstStyle xmlns:a="http://schemas.openxmlformats.org/drawingml/2006/main">
            <a:lvl1pPr marL="0" indent="0">
              <a:defRPr sz="1100">
                <a:latin typeface="Calibri" panose="020F0502020204030204"/>
              </a:defRPr>
            </a:lvl1pPr>
            <a:lvl2pPr marL="457200" indent="0">
              <a:defRPr sz="1100">
                <a:latin typeface="Calibri" panose="020F0502020204030204"/>
              </a:defRPr>
            </a:lvl2pPr>
            <a:lvl3pPr marL="914400" indent="0">
              <a:defRPr sz="1100">
                <a:latin typeface="Calibri" panose="020F0502020204030204"/>
              </a:defRPr>
            </a:lvl3pPr>
            <a:lvl4pPr marL="1371600" indent="0">
              <a:defRPr sz="1100">
                <a:latin typeface="Calibri" panose="020F0502020204030204"/>
              </a:defRPr>
            </a:lvl4pPr>
            <a:lvl5pPr marL="1828800" indent="0">
              <a:defRPr sz="1100">
                <a:latin typeface="Calibri" panose="020F0502020204030204"/>
              </a:defRPr>
            </a:lvl5pPr>
            <a:lvl6pPr marL="2286000" indent="0">
              <a:defRPr sz="1100">
                <a:latin typeface="Calibri" panose="020F0502020204030204"/>
              </a:defRPr>
            </a:lvl6pPr>
            <a:lvl7pPr marL="2743200" indent="0">
              <a:defRPr sz="1100">
                <a:latin typeface="Calibri" panose="020F0502020204030204"/>
              </a:defRPr>
            </a:lvl7pPr>
            <a:lvl8pPr marL="3200400" indent="0">
              <a:defRPr sz="1100">
                <a:latin typeface="Calibri" panose="020F0502020204030204"/>
              </a:defRPr>
            </a:lvl8pPr>
            <a:lvl9pPr marL="3657600" indent="0">
              <a:defRPr sz="1100">
                <a:latin typeface="Calibri" panose="020F0502020204030204"/>
              </a:defRPr>
            </a:lvl9pPr>
          </a:lstStyle>
          <a:p xmlns:a="http://schemas.openxmlformats.org/drawingml/2006/main">
            <a:pPr algn="r" rtl="0"/>
            <a:r>
              <a:rPr lang="en-US" sz="1200" b="0" i="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7" charset="0"/>
              </a:rPr>
              <a:t>CVSource, 2018.07</a:t>
            </a:r>
          </a:p>
        </cdr:txBody>
      </cdr:sp>
    </cdr:grpSp>
  </cdr:relSizeAnchor>
  <cdr:absSizeAnchor xmlns:cdr="http://schemas.openxmlformats.org/drawingml/2006/chartDrawing">
    <cdr:from>
      <cdr:x>0.03076</cdr:x>
      <cdr:y>0.92797</cdr:y>
    </cdr:from>
    <cdr:ext cx="6588000" cy="35999"/>
    <cdr:pic>
      <cdr:nvPicPr>
        <cdr:cNvPr id="5" name="图片 4">
          <a:extLst xmlns:a="http://schemas.openxmlformats.org/drawingml/2006/main">
            <a:ext uri="{FF2B5EF4-FFF2-40B4-BE49-F238E27FC236}">
              <a16:creationId xmlns:a16="http://schemas.microsoft.com/office/drawing/2014/main" id="{ACDF85EA-6DDD-4DBA-AA1E-448981B620F5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 t="-20016" b="-20016"/>
        <a:stretch xmlns:a="http://schemas.openxmlformats.org/drawingml/2006/main">
          <a:fillRect/>
        </a:stretch>
      </cdr:blipFill>
      <cdr:spPr>
        <a:xfrm xmlns:a="http://schemas.openxmlformats.org/drawingml/2006/main">
          <a:off x="210390" y="4008840"/>
          <a:ext cx="6588000" cy="35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absSizeAnchor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6" name="图片 5">
          <a:extLst xmlns:a="http://schemas.openxmlformats.org/drawingml/2006/main">
            <a:ext uri="{FF2B5EF4-FFF2-40B4-BE49-F238E27FC236}">
              <a16:creationId xmlns:a16="http://schemas.microsoft.com/office/drawing/2014/main" id="{277DA6CE-DC9D-4170-8FBA-F1B80A44627A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0.01185</cdr:x>
      <cdr:y>0.69525</cdr:y>
    </cdr:from>
    <cdr:to>
      <cdr:x>0.01185</cdr:x>
      <cdr:y>0.69525</cdr:y>
    </cdr:to>
    <cdr:grpSp>
      <cdr:nvGrpSpPr>
        <cdr:cNvPr id="7" name="组合 6">
          <a:extLst xmlns:a="http://schemas.openxmlformats.org/drawingml/2006/main">
            <a:ext uri="{FF2B5EF4-FFF2-40B4-BE49-F238E27FC236}">
              <a16:creationId xmlns:a16="http://schemas.microsoft.com/office/drawing/2014/main" id="{394E1A7D-600D-4896-B9AC-A2424C169A85}"/>
            </a:ext>
          </a:extLst>
        </cdr:cNvPr>
        <cdr:cNvGrpSpPr/>
      </cdr:nvGrpSpPr>
      <cdr:grpSpPr>
        <a:xfrm xmlns:a="http://schemas.openxmlformats.org/drawingml/2006/main">
          <a:off x="78494" y="2878335"/>
          <a:ext cx="0" cy="0"/>
          <a:chOff x="78494" y="2878335"/>
          <a:chExt cx="0" cy="0"/>
        </a:xfrm>
      </cdr:grpSpPr>
    </cdr:grpSp>
  </cdr:relSizeAnchor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8" name="图片 7">
          <a:extLst xmlns:a="http://schemas.openxmlformats.org/drawingml/2006/main">
            <a:ext uri="{FF2B5EF4-FFF2-40B4-BE49-F238E27FC236}">
              <a16:creationId xmlns:a16="http://schemas.microsoft.com/office/drawing/2014/main" id="{0E44EDB0-67ED-4298-8007-58B5B63EF599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0.01185</cdr:x>
      <cdr:y>0.69525</cdr:y>
    </cdr:from>
    <cdr:to>
      <cdr:x>0.01185</cdr:x>
      <cdr:y>0.69525</cdr:y>
    </cdr:to>
    <cdr:grpSp>
      <cdr:nvGrpSpPr>
        <cdr:cNvPr id="9" name="组合 8">
          <a:extLst xmlns:a="http://schemas.openxmlformats.org/drawingml/2006/main">
            <a:ext uri="{FF2B5EF4-FFF2-40B4-BE49-F238E27FC236}">
              <a16:creationId xmlns:a16="http://schemas.microsoft.com/office/drawing/2014/main" id="{05B75BC9-5353-43D1-9395-88206A39CF17}"/>
            </a:ext>
          </a:extLst>
        </cdr:cNvPr>
        <cdr:cNvGrpSpPr/>
      </cdr:nvGrpSpPr>
      <cdr:grpSpPr>
        <a:xfrm xmlns:a="http://schemas.openxmlformats.org/drawingml/2006/main">
          <a:off x="78494" y="2878335"/>
          <a:ext cx="0" cy="0"/>
          <a:chOff x="78494" y="2878335"/>
          <a:chExt cx="0" cy="0"/>
        </a:xfrm>
      </cdr:grpSpPr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2" name="图片 1">
          <a:extLst xmlns:a="http://schemas.openxmlformats.org/drawingml/2006/main">
            <a:ext uri="{FF2B5EF4-FFF2-40B4-BE49-F238E27FC236}">
              <a16:creationId xmlns:a16="http://schemas.microsoft.com/office/drawing/2014/main" id="{05AB18B2-462C-4E03-9926-9E5D05E10E70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0.01083</cdr:x>
      <cdr:y>0.94297</cdr:y>
    </cdr:from>
    <cdr:to>
      <cdr:x>0.99213</cdr:x>
      <cdr:y>1</cdr:y>
    </cdr:to>
    <cdr:grpSp>
      <cdr:nvGrpSpPr>
        <cdr:cNvPr id="3" name="组合 2">
          <a:extLst xmlns:a="http://schemas.openxmlformats.org/drawingml/2006/main">
            <a:ext uri="{FF2B5EF4-FFF2-40B4-BE49-F238E27FC236}">
              <a16:creationId xmlns:a16="http://schemas.microsoft.com/office/drawing/2014/main" id="{A638290E-D21F-4899-9D78-E3A696D7C0B1}"/>
            </a:ext>
          </a:extLst>
        </cdr:cNvPr>
        <cdr:cNvGrpSpPr/>
      </cdr:nvGrpSpPr>
      <cdr:grpSpPr>
        <a:xfrm xmlns:a="http://schemas.openxmlformats.org/drawingml/2006/main">
          <a:off x="71738" y="3903896"/>
          <a:ext cx="6500131" cy="236104"/>
          <a:chOff x="92132" y="1273804"/>
          <a:chExt cx="4254197" cy="61660"/>
        </a:xfrm>
      </cdr:grpSpPr>
      <cdr:sp macro="" textlink="">
        <cdr:nvSpPr>
          <cdr:cNvPr id="4" name="矩形 3"/>
          <cdr:cNvSpPr/>
        </cdr:nvSpPr>
        <cdr:spPr>
          <a:xfrm xmlns:a="http://schemas.openxmlformats.org/drawingml/2006/main">
            <a:off x="92132" y="1273804"/>
            <a:ext cx="4254197" cy="6166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</a:ln>
        </cdr:spPr>
        <cdr:txBody>
          <a:bodyPr xmlns:a="http://schemas.openxmlformats.org/drawingml/2006/main" wrap="square" lIns="90000" tIns="0" rIns="90000" bIns="0" anchor="t" upright="1"/>
          <a:lstStyle xmlns:a="http://schemas.openxmlformats.org/drawingml/2006/main">
            <a:lvl1pPr marL="0" indent="0">
              <a:defRPr sz="1100">
                <a:latin typeface="Calibri" panose="020F0502020204030204"/>
              </a:defRPr>
            </a:lvl1pPr>
            <a:lvl2pPr marL="457200" indent="0">
              <a:defRPr sz="1100">
                <a:latin typeface="Calibri" panose="020F0502020204030204"/>
              </a:defRPr>
            </a:lvl2pPr>
            <a:lvl3pPr marL="914400" indent="0">
              <a:defRPr sz="1100">
                <a:latin typeface="Calibri" panose="020F0502020204030204"/>
              </a:defRPr>
            </a:lvl3pPr>
            <a:lvl4pPr marL="1371600" indent="0">
              <a:defRPr sz="1100">
                <a:latin typeface="Calibri" panose="020F0502020204030204"/>
              </a:defRPr>
            </a:lvl4pPr>
            <a:lvl5pPr marL="1828800" indent="0">
              <a:defRPr sz="1100">
                <a:latin typeface="Calibri" panose="020F0502020204030204"/>
              </a:defRPr>
            </a:lvl5pPr>
            <a:lvl6pPr marL="2286000" indent="0">
              <a:defRPr sz="1100">
                <a:latin typeface="Calibri" panose="020F0502020204030204"/>
              </a:defRPr>
            </a:lvl6pPr>
            <a:lvl7pPr marL="2743200" indent="0">
              <a:defRPr sz="1100">
                <a:latin typeface="Calibri" panose="020F0502020204030204"/>
              </a:defRPr>
            </a:lvl7pPr>
            <a:lvl8pPr marL="3200400" indent="0">
              <a:defRPr sz="1100">
                <a:latin typeface="Calibri" panose="020F0502020204030204"/>
              </a:defRPr>
            </a:lvl8pPr>
            <a:lvl9pPr marL="3657600" indent="0">
              <a:defRPr sz="1100">
                <a:latin typeface="Calibri" panose="020F0502020204030204"/>
              </a:defRPr>
            </a:lvl9pPr>
          </a:lstStyle>
          <a:p xmlns:a="http://schemas.openxmlformats.org/drawingml/2006/main">
            <a:pPr algn="r" rtl="0"/>
            <a:r>
              <a:rPr lang="en-US" sz="1200" b="0" i="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7" charset="0"/>
              </a:rPr>
              <a:t>CVSource, 2018.07</a:t>
            </a:r>
          </a:p>
        </cdr:txBody>
      </cdr:sp>
    </cdr:grpSp>
  </cdr:relSizeAnchor>
  <cdr:absSizeAnchor xmlns:cdr="http://schemas.openxmlformats.org/drawingml/2006/chartDrawing">
    <cdr:from>
      <cdr:x>0.02867</cdr:x>
      <cdr:y>0.92979</cdr:y>
    </cdr:from>
    <cdr:ext cx="6588000" cy="35999"/>
    <cdr:pic>
      <cdr:nvPicPr>
        <cdr:cNvPr id="5" name="图片 4">
          <a:extLst xmlns:a="http://schemas.openxmlformats.org/drawingml/2006/main">
            <a:ext uri="{FF2B5EF4-FFF2-40B4-BE49-F238E27FC236}">
              <a16:creationId xmlns:a16="http://schemas.microsoft.com/office/drawing/2014/main" id="{E7A9693D-1E07-4415-8BDB-78CB9E8F79D1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 t="-20016" b="-20016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196119" y="4016693"/>
          <a:ext cx="6588000" cy="35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absSizeAnchor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6" name="图片 5">
          <a:extLst xmlns:a="http://schemas.openxmlformats.org/drawingml/2006/main">
            <a:ext uri="{FF2B5EF4-FFF2-40B4-BE49-F238E27FC236}">
              <a16:creationId xmlns:a16="http://schemas.microsoft.com/office/drawing/2014/main" id="{77AD1FD8-3A3E-4404-9442-DF840E19247B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0.01185</cdr:x>
      <cdr:y>0.69525</cdr:y>
    </cdr:from>
    <cdr:to>
      <cdr:x>0.01185</cdr:x>
      <cdr:y>0.69525</cdr:y>
    </cdr:to>
    <cdr:grpSp>
      <cdr:nvGrpSpPr>
        <cdr:cNvPr id="7" name="组合 6">
          <a:extLst xmlns:a="http://schemas.openxmlformats.org/drawingml/2006/main">
            <a:ext uri="{FF2B5EF4-FFF2-40B4-BE49-F238E27FC236}">
              <a16:creationId xmlns:a16="http://schemas.microsoft.com/office/drawing/2014/main" id="{A330BD95-4677-4900-B104-26595DF79663}"/>
            </a:ext>
          </a:extLst>
        </cdr:cNvPr>
        <cdr:cNvGrpSpPr/>
      </cdr:nvGrpSpPr>
      <cdr:grpSpPr>
        <a:xfrm xmlns:a="http://schemas.openxmlformats.org/drawingml/2006/main">
          <a:off x="78494" y="2878335"/>
          <a:ext cx="0" cy="0"/>
          <a:chOff x="78494" y="2878335"/>
          <a:chExt cx="0" cy="0"/>
        </a:xfrm>
      </cdr:grpSpPr>
    </cdr:grpSp>
  </cdr:relSizeAnchor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8" name="图片 7">
          <a:extLst xmlns:a="http://schemas.openxmlformats.org/drawingml/2006/main">
            <a:ext uri="{FF2B5EF4-FFF2-40B4-BE49-F238E27FC236}">
              <a16:creationId xmlns:a16="http://schemas.microsoft.com/office/drawing/2014/main" id="{7A760D33-0892-42B4-B953-217A4E9B2AA7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0.01185</cdr:x>
      <cdr:y>0.69525</cdr:y>
    </cdr:from>
    <cdr:to>
      <cdr:x>0.01185</cdr:x>
      <cdr:y>0.69525</cdr:y>
    </cdr:to>
    <cdr:grpSp>
      <cdr:nvGrpSpPr>
        <cdr:cNvPr id="9" name="组合 8">
          <a:extLst xmlns:a="http://schemas.openxmlformats.org/drawingml/2006/main">
            <a:ext uri="{FF2B5EF4-FFF2-40B4-BE49-F238E27FC236}">
              <a16:creationId xmlns:a16="http://schemas.microsoft.com/office/drawing/2014/main" id="{AB109BD1-D8B9-4A7D-991E-0054CEEFCB5D}"/>
            </a:ext>
          </a:extLst>
        </cdr:cNvPr>
        <cdr:cNvGrpSpPr/>
      </cdr:nvGrpSpPr>
      <cdr:grpSpPr>
        <a:xfrm xmlns:a="http://schemas.openxmlformats.org/drawingml/2006/main">
          <a:off x="78494" y="2878335"/>
          <a:ext cx="0" cy="0"/>
          <a:chOff x="78494" y="2878335"/>
          <a:chExt cx="0" cy="0"/>
        </a:xfrm>
      </cdr:grpSpPr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2" name="图片 1">
          <a:extLst xmlns:a="http://schemas.openxmlformats.org/drawingml/2006/main">
            <a:ext uri="{FF2B5EF4-FFF2-40B4-BE49-F238E27FC236}">
              <a16:creationId xmlns:a16="http://schemas.microsoft.com/office/drawing/2014/main" id="{1E703E6A-249F-4518-9189-951C6C1F67F2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0.37554</cdr:x>
      <cdr:y>0.91311</cdr:y>
    </cdr:from>
    <cdr:to>
      <cdr:x>0.98391</cdr:x>
      <cdr:y>0.96706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2568664" y="3944548"/>
          <a:ext cx="4161250" cy="233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</a:ln>
      </cdr:spPr>
      <cdr:txBody>
        <a:bodyPr xmlns:a="http://schemas.openxmlformats.org/drawingml/2006/main" wrap="square" lIns="90000" tIns="0" rIns="90000" bIns="0" anchor="t" upright="1"/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pPr algn="r" rtl="0"/>
          <a:r>
            <a:rPr lang="en-US" altLang="zh-CN" sz="1200" b="0" i="0" baseline="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7" charset="0"/>
            </a:rPr>
            <a:t>CVSource.</a:t>
          </a:r>
          <a:r>
            <a:rPr lang="en-US" sz="1200" b="0" i="0" baseline="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7" charset="0"/>
            </a:rPr>
            <a:t>2018.07</a:t>
          </a:r>
          <a:endParaRPr lang="en-US" sz="1200" b="0" i="0" dirty="0">
            <a:latin typeface="Microsoft YaHei" panose="020B0503020204020204" pitchFamily="34" charset="-122"/>
            <a:ea typeface="Microsoft YaHei" panose="020B0503020204020204" pitchFamily="34" charset="-122"/>
            <a:cs typeface="Arial" panose="020B0604020202020204" pitchFamily="7" charset="0"/>
          </a:endParaRPr>
        </a:p>
      </cdr:txBody>
    </cdr:sp>
  </cdr:relSizeAnchor>
  <cdr:absSizeAnchor xmlns:cdr="http://schemas.openxmlformats.org/drawingml/2006/chartDrawing">
    <cdr:from>
      <cdr:x>0.02005</cdr:x>
      <cdr:y>0.88328</cdr:y>
    </cdr:from>
    <cdr:ext cx="6552000" cy="36000"/>
    <cdr:pic>
      <cdr:nvPicPr>
        <cdr:cNvPr id="4" name="图片 3">
          <a:extLst xmlns:a="http://schemas.openxmlformats.org/drawingml/2006/main">
            <a:ext uri="{FF2B5EF4-FFF2-40B4-BE49-F238E27FC236}">
              <a16:creationId xmlns:a16="http://schemas.microsoft.com/office/drawing/2014/main" id="{9C27BC50-119B-4060-A027-C9D8FFBB9702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 t="-20016" b="-20016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137160" y="3815695"/>
          <a:ext cx="6552000" cy="36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absSizeAnchor>
  <cdr:relSizeAnchor xmlns:cdr="http://schemas.openxmlformats.org/drawingml/2006/chartDrawing">
    <cdr:from>
      <cdr:x>0.07426</cdr:x>
      <cdr:y>0.54651</cdr:y>
    </cdr:from>
    <cdr:to>
      <cdr:x>0.42862</cdr:x>
      <cdr:y>0.621</cdr:y>
    </cdr:to>
    <cdr:sp macro="" textlink="">
      <cdr:nvSpPr>
        <cdr:cNvPr id="5" name="肘形连接符 4"/>
        <cdr:cNvSpPr/>
      </cdr:nvSpPr>
      <cdr:spPr>
        <a:xfrm xmlns:a="http://schemas.openxmlformats.org/drawingml/2006/main" rot="10800000" flipV="1">
          <a:off x="486551" y="1613292"/>
          <a:ext cx="2321760" cy="219900"/>
        </a:xfrm>
        <a:prstGeom xmlns:a="http://schemas.openxmlformats.org/drawingml/2006/main" prst="bentConnector3">
          <a:avLst>
            <a:gd name="adj1" fmla="val 19022"/>
          </a:avLst>
        </a:prstGeom>
        <a:ln xmlns:a="http://schemas.openxmlformats.org/drawingml/2006/main" w="3175">
          <a:solidFill>
            <a:schemeClr val="tx1">
              <a:lumMod val="85000"/>
              <a:lumOff val="1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0.01253</cdr:x>
      <cdr:y>0.5255</cdr:y>
    </cdr:from>
    <cdr:to>
      <cdr:x>0.08745</cdr:x>
      <cdr:y>0.90607</cdr:y>
    </cdr:to>
    <cdr:sp macro="" textlink="">
      <cdr:nvSpPr>
        <cdr:cNvPr id="6" name="矩形 5"/>
        <cdr:cNvSpPr/>
      </cdr:nvSpPr>
      <cdr:spPr>
        <a:xfrm xmlns:a="http://schemas.openxmlformats.org/drawingml/2006/main">
          <a:off x="85725" y="2270125"/>
          <a:ext cx="512445" cy="1644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none" rtlCol="0" anchor="ctr"/>
        <a:lstStyle xmlns:a="http://schemas.openxmlformats.org/drawingml/2006/main"/>
        <a:p xmlns:a="http://schemas.openxmlformats.org/drawingml/2006/main">
          <a:r>
            <a:rPr lang="zh-CN" altLang="en-US" sz="1400">
              <a:latin typeface="Microsoft YaHei" panose="020B0503020204020204" pitchFamily="34" charset="-122"/>
              <a:ea typeface="Microsoft YaHei" panose="020B0503020204020204" pitchFamily="34" charset="-122"/>
            </a:rPr>
            <a:t>境内并购</a:t>
          </a:r>
        </a:p>
      </cdr:txBody>
    </cdr:sp>
  </cdr:relSizeAnchor>
  <cdr:relSizeAnchor xmlns:cdr="http://schemas.openxmlformats.org/drawingml/2006/chartDrawing">
    <cdr:from>
      <cdr:x>0.51901</cdr:x>
      <cdr:y>0.24886</cdr:y>
    </cdr:from>
    <cdr:to>
      <cdr:x>0.89604</cdr:x>
      <cdr:y>0.36819</cdr:y>
    </cdr:to>
    <cdr:sp macro="" textlink="">
      <cdr:nvSpPr>
        <cdr:cNvPr id="7" name="肘形连接符 6"/>
        <cdr:cNvSpPr/>
      </cdr:nvSpPr>
      <cdr:spPr>
        <a:xfrm xmlns:a="http://schemas.openxmlformats.org/drawingml/2006/main" flipV="1">
          <a:off x="1997199" y="692163"/>
          <a:ext cx="1450849" cy="331892"/>
        </a:xfrm>
        <a:prstGeom xmlns:a="http://schemas.openxmlformats.org/drawingml/2006/main" prst="bentConnector3">
          <a:avLst>
            <a:gd name="adj1" fmla="val -333"/>
          </a:avLst>
        </a:prstGeom>
        <a:ln xmlns:a="http://schemas.openxmlformats.org/drawingml/2006/main" w="3175">
          <a:solidFill>
            <a:schemeClr val="tx1">
              <a:lumMod val="85000"/>
              <a:lumOff val="1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0.88517</cdr:x>
      <cdr:y>0.1467</cdr:y>
    </cdr:from>
    <cdr:to>
      <cdr:x>0.96008</cdr:x>
      <cdr:y>0.51418</cdr:y>
    </cdr:to>
    <cdr:sp macro="" textlink="">
      <cdr:nvSpPr>
        <cdr:cNvPr id="8" name="矩形 7"/>
        <cdr:cNvSpPr/>
      </cdr:nvSpPr>
      <cdr:spPr>
        <a:xfrm xmlns:a="http://schemas.openxmlformats.org/drawingml/2006/main">
          <a:off x="6054725" y="633730"/>
          <a:ext cx="512445" cy="158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400">
              <a:latin typeface="Microsoft YaHei" panose="020B0503020204020204" pitchFamily="34" charset="-122"/>
              <a:ea typeface="Microsoft YaHei" panose="020B0503020204020204" pitchFamily="34" charset="-122"/>
            </a:rPr>
            <a:t>入境并购</a:t>
          </a:r>
        </a:p>
      </cdr:txBody>
    </cdr:sp>
  </cdr:relSizeAnchor>
  <cdr:relSizeAnchor xmlns:cdr="http://schemas.openxmlformats.org/drawingml/2006/chartDrawing">
    <cdr:from>
      <cdr:x>0.56601</cdr:x>
      <cdr:y>0.38585</cdr:y>
    </cdr:from>
    <cdr:to>
      <cdr:x>0.90542</cdr:x>
      <cdr:y>0.66809</cdr:y>
    </cdr:to>
    <cdr:sp macro="" textlink="">
      <cdr:nvSpPr>
        <cdr:cNvPr id="9" name="肘形连接符 8"/>
        <cdr:cNvSpPr/>
      </cdr:nvSpPr>
      <cdr:spPr>
        <a:xfrm xmlns:a="http://schemas.openxmlformats.org/drawingml/2006/main">
          <a:off x="2178062" y="1073161"/>
          <a:ext cx="1306083" cy="784994"/>
        </a:xfrm>
        <a:prstGeom xmlns:a="http://schemas.openxmlformats.org/drawingml/2006/main" prst="bentConnector3">
          <a:avLst>
            <a:gd name="adj1" fmla="val 39790"/>
          </a:avLst>
        </a:prstGeom>
        <a:ln xmlns:a="http://schemas.openxmlformats.org/drawingml/2006/main" w="3175">
          <a:solidFill>
            <a:schemeClr val="tx1">
              <a:lumMod val="95000"/>
              <a:lumOff val="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0.9016</cdr:x>
      <cdr:y>0.56754</cdr:y>
    </cdr:from>
    <cdr:to>
      <cdr:x>0.97642</cdr:x>
      <cdr:y>0.92106</cdr:y>
    </cdr:to>
    <cdr:sp macro="" textlink="">
      <cdr:nvSpPr>
        <cdr:cNvPr id="10" name="矩形 9"/>
        <cdr:cNvSpPr/>
      </cdr:nvSpPr>
      <cdr:spPr>
        <a:xfrm xmlns:a="http://schemas.openxmlformats.org/drawingml/2006/main">
          <a:off x="6167120" y="2451735"/>
          <a:ext cx="511810" cy="152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400">
              <a:latin typeface="Microsoft YaHei" panose="020B0503020204020204" pitchFamily="34" charset="-122"/>
              <a:ea typeface="Microsoft YaHei" panose="020B0503020204020204" pitchFamily="34" charset="-122"/>
            </a:rPr>
            <a:t>出境并购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0.01155</cdr:x>
      <cdr:y>0.87198</cdr:y>
    </cdr:from>
    <cdr:to>
      <cdr:x>0.01155</cdr:x>
      <cdr:y>0.87198</cdr:y>
    </cdr:to>
    <cdr:pic>
      <cdr:nvPicPr>
        <cdr:cNvPr id="2" name="图片 1">
          <a:extLst xmlns:a="http://schemas.openxmlformats.org/drawingml/2006/main">
            <a:ext uri="{FF2B5EF4-FFF2-40B4-BE49-F238E27FC236}">
              <a16:creationId xmlns:a16="http://schemas.microsoft.com/office/drawing/2014/main" id="{68511EFC-0B54-460B-BCA7-4DADF6CC9AD8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2710799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0.37709</cdr:x>
      <cdr:y>0.90893</cdr:y>
    </cdr:from>
    <cdr:to>
      <cdr:x>0.98546</cdr:x>
      <cdr:y>0.96288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1451077" y="2528000"/>
          <a:ext cx="2341069" cy="1500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</a:ln>
      </cdr:spPr>
      <cdr:txBody>
        <a:bodyPr xmlns:a="http://schemas.openxmlformats.org/drawingml/2006/main" wrap="square" lIns="90000" tIns="0" rIns="90000" bIns="0" anchor="t" upright="1"/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pPr algn="r" rtl="0"/>
          <a:r>
            <a:rPr lang="en-US" altLang="zh-CN" sz="1200" b="0" i="0" baseline="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7" charset="0"/>
            </a:rPr>
            <a:t>CVSource.</a:t>
          </a:r>
          <a:r>
            <a:rPr lang="en-US" sz="1200" b="0" i="0" baseline="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7" charset="0"/>
            </a:rPr>
            <a:t>2018.07</a:t>
          </a:r>
        </a:p>
      </cdr:txBody>
    </cdr:sp>
  </cdr:relSizeAnchor>
  <cdr:absSizeAnchor xmlns:cdr="http://schemas.openxmlformats.org/drawingml/2006/chartDrawing">
    <cdr:from>
      <cdr:x>0.02015</cdr:x>
      <cdr:y>0.8805</cdr:y>
    </cdr:from>
    <cdr:ext cx="6552565" cy="36000"/>
    <cdr:pic>
      <cdr:nvPicPr>
        <cdr:cNvPr id="4" name="图片 3">
          <a:extLst xmlns:a="http://schemas.openxmlformats.org/drawingml/2006/main">
            <a:ext uri="{FF2B5EF4-FFF2-40B4-BE49-F238E27FC236}">
              <a16:creationId xmlns:a16="http://schemas.microsoft.com/office/drawing/2014/main" id="{97AA7D23-1EB9-4842-B115-ED479139BB4C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 t="-20016" b="-20016"/>
        <a:stretch xmlns:a="http://schemas.openxmlformats.org/drawingml/2006/main">
          <a:fillRect/>
        </a:stretch>
      </cdr:blipFill>
      <cdr:spPr>
        <a:xfrm xmlns:a="http://schemas.openxmlformats.org/drawingml/2006/main">
          <a:off x="137817" y="3803667"/>
          <a:ext cx="6552565" cy="36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absSizeAnchor>
  <cdr:relSizeAnchor xmlns:cdr="http://schemas.openxmlformats.org/drawingml/2006/chartDrawing">
    <cdr:from>
      <cdr:x>0.07591</cdr:x>
      <cdr:y>0.53653</cdr:y>
    </cdr:from>
    <cdr:to>
      <cdr:x>0.43537</cdr:x>
      <cdr:y>0.62329</cdr:y>
    </cdr:to>
    <cdr:sp macro="" textlink="">
      <cdr:nvSpPr>
        <cdr:cNvPr id="5" name="肘形连接符 4"/>
        <cdr:cNvSpPr/>
      </cdr:nvSpPr>
      <cdr:spPr>
        <a:xfrm xmlns:a="http://schemas.openxmlformats.org/drawingml/2006/main" rot="10800000" flipV="1">
          <a:off x="497362" y="1583849"/>
          <a:ext cx="2355152" cy="256104"/>
        </a:xfrm>
        <a:prstGeom xmlns:a="http://schemas.openxmlformats.org/drawingml/2006/main" prst="bentConnector3">
          <a:avLst>
            <a:gd name="adj1" fmla="val 19022"/>
          </a:avLst>
        </a:prstGeom>
        <a:ln xmlns:a="http://schemas.openxmlformats.org/drawingml/2006/main" w="3175">
          <a:solidFill>
            <a:schemeClr val="tx1">
              <a:lumMod val="85000"/>
              <a:lumOff val="1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0.01245</cdr:x>
      <cdr:y>0.52715</cdr:y>
    </cdr:from>
    <cdr:to>
      <cdr:x>0.08746</cdr:x>
      <cdr:y>0.81929</cdr:y>
    </cdr:to>
    <cdr:sp macro="" textlink="">
      <cdr:nvSpPr>
        <cdr:cNvPr id="6" name="矩形 5"/>
        <cdr:cNvSpPr/>
      </cdr:nvSpPr>
      <cdr:spPr>
        <a:xfrm xmlns:a="http://schemas.openxmlformats.org/drawingml/2006/main">
          <a:off x="76200" y="2087424"/>
          <a:ext cx="459204" cy="1156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none" rtlCol="0"/>
        <a:lstStyle xmlns:a="http://schemas.openxmlformats.org/drawingml/2006/main"/>
        <a:p xmlns:a="http://schemas.openxmlformats.org/drawingml/2006/main">
          <a:r>
            <a:rPr lang="zh-CN" altLang="en-US" sz="1400">
              <a:latin typeface="Microsoft YaHei" panose="020B0503020204020204" pitchFamily="34" charset="-122"/>
              <a:ea typeface="Microsoft YaHei" panose="020B0503020204020204" pitchFamily="34" charset="-122"/>
            </a:rPr>
            <a:t>境内并购</a:t>
          </a:r>
        </a:p>
      </cdr:txBody>
    </cdr:sp>
  </cdr:relSizeAnchor>
  <cdr:relSizeAnchor xmlns:cdr="http://schemas.openxmlformats.org/drawingml/2006/chartDrawing">
    <cdr:from>
      <cdr:x>0.58923</cdr:x>
      <cdr:y>0.46336</cdr:y>
    </cdr:from>
    <cdr:to>
      <cdr:x>0.92504</cdr:x>
      <cdr:y>0.68366</cdr:y>
    </cdr:to>
    <cdr:sp macro="" textlink="">
      <cdr:nvSpPr>
        <cdr:cNvPr id="7" name="肘形连接符 6"/>
        <cdr:cNvSpPr/>
      </cdr:nvSpPr>
      <cdr:spPr>
        <a:xfrm xmlns:a="http://schemas.openxmlformats.org/drawingml/2006/main">
          <a:off x="3860627" y="1367824"/>
          <a:ext cx="2200236" cy="650340"/>
        </a:xfrm>
        <a:prstGeom xmlns:a="http://schemas.openxmlformats.org/drawingml/2006/main" prst="bentConnector3">
          <a:avLst>
            <a:gd name="adj1" fmla="val 27426"/>
          </a:avLst>
        </a:prstGeom>
        <a:ln xmlns:a="http://schemas.openxmlformats.org/drawingml/2006/main" w="3175">
          <a:solidFill>
            <a:schemeClr val="tx1">
              <a:lumMod val="85000"/>
              <a:lumOff val="1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0.9016</cdr:x>
      <cdr:y>0.57787</cdr:y>
    </cdr:from>
    <cdr:to>
      <cdr:x>0.97661</cdr:x>
      <cdr:y>0.87267</cdr:y>
    </cdr:to>
    <cdr:sp macro="" textlink="">
      <cdr:nvSpPr>
        <cdr:cNvPr id="8" name="矩形 7"/>
        <cdr:cNvSpPr/>
      </cdr:nvSpPr>
      <cdr:spPr>
        <a:xfrm xmlns:a="http://schemas.openxmlformats.org/drawingml/2006/main">
          <a:off x="6167126" y="2496322"/>
          <a:ext cx="513074" cy="1273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400">
              <a:latin typeface="Microsoft YaHei" panose="020B0503020204020204" pitchFamily="34" charset="-122"/>
              <a:ea typeface="Microsoft YaHei" panose="020B0503020204020204" pitchFamily="34" charset="-122"/>
            </a:rPr>
            <a:t>出境并购</a:t>
          </a:r>
        </a:p>
      </cdr:txBody>
    </cdr:sp>
  </cdr:relSizeAnchor>
  <cdr:relSizeAnchor xmlns:cdr="http://schemas.openxmlformats.org/drawingml/2006/chartDrawing">
    <cdr:from>
      <cdr:x>0.52069</cdr:x>
      <cdr:y>0.27767</cdr:y>
    </cdr:from>
    <cdr:to>
      <cdr:x>0.91532</cdr:x>
      <cdr:y>0.37157</cdr:y>
    </cdr:to>
    <cdr:sp macro="" textlink="">
      <cdr:nvSpPr>
        <cdr:cNvPr id="9" name="肘形连接符 8"/>
        <cdr:cNvSpPr/>
      </cdr:nvSpPr>
      <cdr:spPr>
        <a:xfrm xmlns:a="http://schemas.openxmlformats.org/drawingml/2006/main" flipV="1">
          <a:off x="2003671" y="772294"/>
          <a:ext cx="1518576" cy="261164"/>
        </a:xfrm>
        <a:prstGeom xmlns:a="http://schemas.openxmlformats.org/drawingml/2006/main" prst="bentConnector3">
          <a:avLst>
            <a:gd name="adj1" fmla="val 240"/>
          </a:avLst>
        </a:prstGeom>
        <a:ln xmlns:a="http://schemas.openxmlformats.org/drawingml/2006/main" w="3175">
          <a:solidFill>
            <a:schemeClr val="tx1">
              <a:lumMod val="95000"/>
              <a:lumOff val="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0.89872</cdr:x>
      <cdr:y>0.17492</cdr:y>
    </cdr:from>
    <cdr:to>
      <cdr:x>0.97354</cdr:x>
      <cdr:y>0.52521</cdr:y>
    </cdr:to>
    <cdr:sp macro="" textlink="">
      <cdr:nvSpPr>
        <cdr:cNvPr id="10" name="矩形 9"/>
        <cdr:cNvSpPr/>
      </cdr:nvSpPr>
      <cdr:spPr>
        <a:xfrm xmlns:a="http://schemas.openxmlformats.org/drawingml/2006/main">
          <a:off x="6147435" y="755650"/>
          <a:ext cx="511810" cy="1513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eaVert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400">
              <a:latin typeface="Microsoft YaHei" panose="020B0503020204020204" pitchFamily="34" charset="-122"/>
              <a:ea typeface="Microsoft YaHei" panose="020B0503020204020204" pitchFamily="34" charset="-122"/>
            </a:rPr>
            <a:t>入境并购</a:t>
          </a:r>
          <a:endParaRPr lang="zh-CN" altLang="en-US" sz="900">
            <a:latin typeface="Microsoft YaHei" panose="020B0503020204020204" pitchFamily="34" charset="-122"/>
            <a:ea typeface="Microsoft YaHei" panose="020B0503020204020204" pitchFamily="34" charset="-122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0.02043</cdr:x>
      <cdr:y>0.94466</cdr:y>
    </cdr:from>
    <cdr:to>
      <cdr:x>0.981</cdr:x>
      <cdr:y>0.94966</cdr:y>
    </cdr:to>
    <cdr:pic>
      <cdr:nvPicPr>
        <cdr:cNvPr id="2" name="图片 1">
          <a:extLst xmlns:a="http://schemas.openxmlformats.org/drawingml/2006/main">
            <a:ext uri="{FF2B5EF4-FFF2-40B4-BE49-F238E27FC236}">
              <a16:creationId xmlns:a16="http://schemas.microsoft.com/office/drawing/2014/main" id="{B7CB1128-CB8E-4F6C-ABFF-8ADC383A0994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t="-20016" b="-20016"/>
        <a:stretch xmlns:a="http://schemas.openxmlformats.org/drawingml/2006/main">
          <a:fillRect/>
        </a:stretch>
      </cdr:blipFill>
      <cdr:spPr>
        <a:xfrm xmlns:a="http://schemas.openxmlformats.org/drawingml/2006/main">
          <a:off x="171984" y="5691437"/>
          <a:ext cx="8088096" cy="301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0.02044</cdr:x>
      <cdr:y>0.95959</cdr:y>
    </cdr:from>
    <cdr:to>
      <cdr:x>0.98318</cdr:x>
      <cdr:y>0.98964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84868" y="5880100"/>
          <a:ext cx="3998181" cy="1841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</a:ln>
      </cdr:spPr>
      <cdr:txBody>
        <a:bodyPr xmlns:a="http://schemas.openxmlformats.org/drawingml/2006/main" wrap="square" lIns="90000" tIns="0" rIns="9000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/>
          <a:r>
            <a:rPr lang="en-US" altLang="zh-CN" sz="1200" b="0" i="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7" charset="0"/>
            </a:rPr>
            <a:t>CVSource, 2018.07</a:t>
          </a:r>
          <a:endParaRPr lang="en-US" sz="1200" b="0" i="0" dirty="0">
            <a:latin typeface="Microsoft YaHei" panose="020B0503020204020204" pitchFamily="34" charset="-122"/>
            <a:ea typeface="Microsoft YaHei" panose="020B0503020204020204" pitchFamily="34" charset="-122"/>
            <a:cs typeface="Arial" panose="020B0604020202020204" pitchFamily="7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CB9AA-BA6A-4E62-88B8-EA67E10BED21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C7D20-F8D8-43C1-8F36-401390A90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F16E3-C7C0-4329-9AED-DAEC7463FC32}" type="datetimeFigureOut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BF812-0372-4F77-B828-00ACFB76A04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F812-0372-4F77-B828-00ACFB76A04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F812-0372-4F77-B828-00ACFB76A0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F812-0372-4F77-B828-00ACFB76A04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5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BF812-0372-4F77-B828-00ACFB76A0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ngjun\Desktop\00033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" b="3434"/>
          <a:stretch>
            <a:fillRect/>
          </a:stretch>
        </p:blipFill>
        <p:spPr bwMode="auto">
          <a:xfrm>
            <a:off x="-1" y="0"/>
            <a:ext cx="6858001" cy="4449127"/>
          </a:xfrm>
          <a:prstGeom prst="rect">
            <a:avLst/>
          </a:prstGeom>
          <a:noFill/>
        </p:spPr>
      </p:pic>
      <p:sp>
        <p:nvSpPr>
          <p:cNvPr id="9" name="矩形 8"/>
          <p:cNvSpPr/>
          <p:nvPr userDrawn="1"/>
        </p:nvSpPr>
        <p:spPr>
          <a:xfrm>
            <a:off x="-1" y="3894459"/>
            <a:ext cx="4779152" cy="55466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0658" y="5126558"/>
            <a:ext cx="5829300" cy="1074588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8262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0977" y="7449277"/>
            <a:ext cx="4800600" cy="587739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4779153" y="3894459"/>
            <a:ext cx="2078847" cy="554669"/>
          </a:xfrm>
          <a:prstGeom prst="rect">
            <a:avLst/>
          </a:prstGeom>
          <a:solidFill>
            <a:srgbClr val="D82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标题 5"/>
          <p:cNvSpPr txBox="1"/>
          <p:nvPr userDrawn="1"/>
        </p:nvSpPr>
        <p:spPr>
          <a:xfrm>
            <a:off x="350658" y="8420059"/>
            <a:ext cx="2934326" cy="3493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 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有 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梦 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想 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可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以 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投  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中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0" y="9057456"/>
            <a:ext cx="6858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1" y="526163"/>
            <a:ext cx="1000125" cy="5000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BFF-7783-4F00-9382-42A3FE3CE042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AA0C-DF24-4512-A670-9A58E1B018AA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25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42189" y="9488226"/>
            <a:ext cx="2052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Copyright © 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投中信息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48680" y="9522522"/>
            <a:ext cx="0" cy="17333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640" y="237810"/>
            <a:ext cx="6172200" cy="1089248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D8262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900" y="1763312"/>
            <a:ext cx="6172200" cy="653750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88640" y="9345488"/>
            <a:ext cx="1600200" cy="527403"/>
          </a:xfr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88640" y="9345488"/>
            <a:ext cx="640871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12" y="9417496"/>
            <a:ext cx="792088" cy="396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1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5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5F21-B9D0-4C99-A0C7-400C6C8C94D0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FC40-F679-4536-A25B-2C58FF6EA9DB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2" y="2217386"/>
            <a:ext cx="3030141" cy="9241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3" y="2217386"/>
            <a:ext cx="3031331" cy="9241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3" y="3141486"/>
            <a:ext cx="303133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9D0-DA23-46E5-82CD-79230594C66B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9C19-53F8-44CC-94B5-874982555A51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05CA-0FD1-421A-B717-5CB0C079C626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4" y="394404"/>
            <a:ext cx="2256235" cy="167851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90" y="394413"/>
            <a:ext cx="3833813" cy="84544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4" y="2072931"/>
            <a:ext cx="2256235" cy="67759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9416-8FA5-4FE1-A5D9-ED68D9D2AF7B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752828"/>
            <a:ext cx="4114800" cy="11625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5CD-90DF-4F54-9D57-91104184C46F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6A2CA-EA5D-44DB-9624-F579498946F2}" type="datetime1">
              <a:rPr lang="zh-CN" altLang="en-US" smtClean="0"/>
              <a:t>2018/7/20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2656" y="5245696"/>
            <a:ext cx="6262949" cy="2083568"/>
          </a:xfrm>
        </p:spPr>
        <p:txBody>
          <a:bodyPr/>
          <a:lstStyle/>
          <a:p>
            <a:r>
              <a:rPr lang="zh-CN" altLang="en-US" b="0" dirty="0">
                <a:solidFill>
                  <a:srgbClr val="C00000"/>
                </a:solidFill>
                <a:sym typeface="+mn-ea"/>
              </a:rPr>
              <a:t>投中统计：</a:t>
            </a:r>
            <a:br>
              <a:rPr lang="zh-CN" altLang="en-US" b="0" dirty="0">
                <a:solidFill>
                  <a:srgbClr val="C00000"/>
                </a:solidFill>
                <a:sym typeface="+mn-ea"/>
              </a:rPr>
            </a:br>
            <a:r>
              <a:rPr lang="en-US" altLang="zh-CN" b="0" dirty="0">
                <a:solidFill>
                  <a:srgbClr val="C00000"/>
                </a:solidFill>
                <a:sym typeface="+mn-ea"/>
              </a:rPr>
              <a:t>2018</a:t>
            </a:r>
            <a:r>
              <a:rPr lang="zh-CN" altLang="en-US" b="0" dirty="0">
                <a:solidFill>
                  <a:srgbClr val="C00000"/>
                </a:solidFill>
                <a:sym typeface="+mn-ea"/>
              </a:rPr>
              <a:t>上半年并购市场低位震荡，监管延续从严主基调</a:t>
            </a:r>
            <a:endParaRPr lang="zh-CN" altLang="en-US" b="0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2656" y="7617296"/>
            <a:ext cx="4800600" cy="360040"/>
          </a:xfrm>
        </p:spPr>
        <p:txBody>
          <a:bodyPr>
            <a:no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投中研究院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殷檬楠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F346-8910-4617-ADB6-0F5AC1EC012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286307" y="930238"/>
            <a:ext cx="6208481" cy="1777315"/>
          </a:xfrm>
          <a:prstGeom prst="wedgeRoundRectCallout">
            <a:avLst>
              <a:gd name="adj1" fmla="val 35163"/>
              <a:gd name="adj2" fmla="val 5817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43305" y="130129"/>
            <a:ext cx="6351483" cy="6555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4527" y="249550"/>
            <a:ext cx="5459497" cy="423693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宣布</a:t>
            </a:r>
            <a:r>
              <a:rPr lang="en-US" altLang="zh-CN" dirty="0">
                <a:solidFill>
                  <a:schemeClr val="bg1"/>
                </a:solidFill>
              </a:rPr>
              <a:t>Top</a:t>
            </a:r>
            <a:r>
              <a:rPr lang="zh-CN" altLang="en-US" dirty="0">
                <a:solidFill>
                  <a:schemeClr val="bg1"/>
                </a:solidFill>
              </a:rPr>
              <a:t>：阿里巴巴集团收购饿了么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79778" y="5608365"/>
            <a:ext cx="6547781" cy="33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案例点评：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加入阿里后，饿了么不再仅仅是外卖行业的独角兽，将与阿里生态有机结合，推进从新零售到新消费的重大进展。自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月阿里收购以来，饿了么动作频繁。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日，百度已经与阿里巴巴签署正式协议，同意将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百度香港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持有的饿了么股权转让给阿里巴巴，总金额为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4.88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亿美元。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日，饿了么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宣布，投入数十亿元完善餐饮外卖体系。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日，阿里巴巴零售通和饿了么正式宣布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战略合作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计划。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日，饿了么宣布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上海交易额破亿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创外卖行业单个城市日交易额历史新高。</a:t>
            </a:r>
          </a:p>
        </p:txBody>
      </p:sp>
      <p:sp>
        <p:nvSpPr>
          <p:cNvPr id="29" name="矩形 28"/>
          <p:cNvSpPr/>
          <p:nvPr/>
        </p:nvSpPr>
        <p:spPr>
          <a:xfrm>
            <a:off x="543315" y="1002150"/>
            <a:ext cx="5820709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热点关注：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日，阿里巴巴集团控股有限公司（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BABA.NYSE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）拟全资收购上海拉扎斯信息科技有限公司（饿了么）。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日，阿里巴巴宣布，将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联合蚂蚁金服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 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亿美元对饿了么完成全资收购。</a:t>
            </a:r>
          </a:p>
        </p:txBody>
      </p:sp>
      <p:sp>
        <p:nvSpPr>
          <p:cNvPr id="15" name="同心圆 14"/>
          <p:cNvSpPr/>
          <p:nvPr/>
        </p:nvSpPr>
        <p:spPr>
          <a:xfrm>
            <a:off x="202" y="17361"/>
            <a:ext cx="914400" cy="914400"/>
          </a:xfrm>
          <a:prstGeom prst="donut">
            <a:avLst>
              <a:gd name="adj" fmla="val 17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08E38B1-BE24-4AEB-9EC3-9DF5CE3E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7" y="2898180"/>
            <a:ext cx="6588000" cy="25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43306" y="130129"/>
            <a:ext cx="5800293" cy="6555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48590"/>
            <a:ext cx="4890864" cy="60896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完成</a:t>
            </a:r>
            <a:r>
              <a:rPr lang="en-US" altLang="zh-CN" dirty="0">
                <a:solidFill>
                  <a:schemeClr val="bg1"/>
                </a:solidFill>
              </a:rPr>
              <a:t>Top</a:t>
            </a:r>
            <a:r>
              <a:rPr lang="zh-CN" altLang="en-US" dirty="0">
                <a:solidFill>
                  <a:schemeClr val="bg1"/>
                </a:solidFill>
              </a:rPr>
              <a:t>：金世旗产投收购中天城投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1883" y="5499773"/>
            <a:ext cx="6567558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案例点评：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金世旗产投是中天金融资产重组计划的重要参与主体，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其实际控制人与中天金融相同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，均为贵州富商罗玉平。按照计划，中天金融通过将旗下全资子公司中天城投出售给金世旗产投获得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246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亿元资金，加上之前已经支付的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70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亿定金，正好可以支付其收购“明天系”旗下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华夏人寿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21%-25%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股权的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310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亿元价款。据中天金融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21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日发布的公告，本次重大资产购买现场工作已初步完成。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22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日，中天金融发布公告称，拟面向合格投资者非公开发行不超过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60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亿元的公司债券，用于偿还公司有息负债。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202" y="17361"/>
            <a:ext cx="914400" cy="914400"/>
          </a:xfrm>
          <a:prstGeom prst="donut">
            <a:avLst>
              <a:gd name="adj" fmla="val 17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883" y="923865"/>
            <a:ext cx="6567558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28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日，金世旗国际控股股份有限公司拟收购中天金融集团股份有限公司（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000540.SZ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）持有中天城投集团有限公司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100%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股权，交易价格约为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230-250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亿元人民币。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日，贵阳金世旗产业投资有限公司以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246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亿万元收购中天城投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100%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股权。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27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日，交易完成。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0C52F3F-16BD-4337-87D4-5244DC44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0" y="3082158"/>
            <a:ext cx="6588000" cy="257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143305" y="130129"/>
            <a:ext cx="6378084" cy="6555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43305" y="6174101"/>
            <a:ext cx="6476129" cy="3070616"/>
          </a:xfrm>
          <a:prstGeom prst="roundRect">
            <a:avLst>
              <a:gd name="adj" fmla="val 9746"/>
            </a:avLst>
          </a:prstGeom>
          <a:solidFill>
            <a:schemeClr val="bg1"/>
          </a:solidFill>
          <a:ln>
            <a:solidFill>
              <a:srgbClr val="E6B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88640" y="1028975"/>
            <a:ext cx="6487932" cy="2610991"/>
          </a:xfrm>
          <a:prstGeom prst="roundRect">
            <a:avLst/>
          </a:prstGeom>
          <a:solidFill>
            <a:schemeClr val="bg1"/>
          </a:solidFill>
          <a:ln>
            <a:solidFill>
              <a:srgbClr val="E6B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602" y="207928"/>
            <a:ext cx="5592132" cy="492802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借壳上市：三六零科技借壳江南嘉捷完成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75798" y="1041808"/>
            <a:ext cx="6245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日，江南嘉捷电梯股份有限公司（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601313.SH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）拟将江南嘉捷机电技术研究院有限公司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9.71%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股权（作价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18,179.75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万元）与三六零科技股份有限公司全体股东拥有的三六零科技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股权（作价为 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5,041,642.33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万元）的等值部分进行置换。本次交易构成借壳上市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。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22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</a:rPr>
              <a:t>日，相关过户手续已完成，</a:t>
            </a:r>
            <a:r>
              <a:rPr lang="zh-CN" altLang="en-US" dirty="0">
                <a:solidFill>
                  <a:srgbClr val="C00000"/>
                </a:solidFill>
                <a:latin typeface="微软雅黑"/>
                <a:ea typeface="微软雅黑"/>
              </a:rPr>
              <a:t>成为上半年借壳完成规模最大交易。</a:t>
            </a:r>
          </a:p>
        </p:txBody>
      </p:sp>
      <p:sp>
        <p:nvSpPr>
          <p:cNvPr id="6" name="椭圆 5"/>
          <p:cNvSpPr/>
          <p:nvPr/>
        </p:nvSpPr>
        <p:spPr>
          <a:xfrm>
            <a:off x="266231" y="4438865"/>
            <a:ext cx="6332749" cy="998581"/>
          </a:xfrm>
          <a:prstGeom prst="ellipse">
            <a:avLst/>
          </a:prstGeom>
          <a:solidFill>
            <a:srgbClr val="E6B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三六零科技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借壳 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江南嘉捷</a:t>
            </a:r>
          </a:p>
        </p:txBody>
      </p:sp>
      <p:sp>
        <p:nvSpPr>
          <p:cNvPr id="16" name="虚尾箭头 15"/>
          <p:cNvSpPr/>
          <p:nvPr/>
        </p:nvSpPr>
        <p:spPr>
          <a:xfrm rot="16200000">
            <a:off x="489817" y="3652782"/>
            <a:ext cx="849569" cy="936333"/>
          </a:xfrm>
          <a:prstGeom prst="stripedRightArrow">
            <a:avLst/>
          </a:prstGeom>
          <a:solidFill>
            <a:srgbClr val="E6B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59928" y="3821201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>
                <a:ln w="0"/>
                <a:solidFill>
                  <a:srgbClr val="E6B96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交易概况</a:t>
            </a:r>
          </a:p>
        </p:txBody>
      </p:sp>
      <p:sp>
        <p:nvSpPr>
          <p:cNvPr id="24" name="矩形 23"/>
          <p:cNvSpPr/>
          <p:nvPr/>
        </p:nvSpPr>
        <p:spPr>
          <a:xfrm>
            <a:off x="3441174" y="5458713"/>
            <a:ext cx="1826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0"/>
                <a:solidFill>
                  <a:srgbClr val="E6B9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后续发展</a:t>
            </a:r>
            <a:endParaRPr lang="zh-CN" altLang="en-US" sz="3200" b="0" cap="none" spc="0" dirty="0">
              <a:ln w="0"/>
              <a:solidFill>
                <a:srgbClr val="E6B96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虚尾箭头 24"/>
          <p:cNvSpPr/>
          <p:nvPr/>
        </p:nvSpPr>
        <p:spPr>
          <a:xfrm rot="5400000">
            <a:off x="5336639" y="5286180"/>
            <a:ext cx="797689" cy="936333"/>
          </a:xfrm>
          <a:prstGeom prst="stripedRightArrow">
            <a:avLst/>
          </a:prstGeom>
          <a:solidFill>
            <a:srgbClr val="E6B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同心圆 19"/>
          <p:cNvSpPr/>
          <p:nvPr/>
        </p:nvSpPr>
        <p:spPr>
          <a:xfrm>
            <a:off x="202" y="17361"/>
            <a:ext cx="914400" cy="914400"/>
          </a:xfrm>
          <a:prstGeom prst="donut">
            <a:avLst>
              <a:gd name="adj" fmla="val 17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2775" y="6140357"/>
            <a:ext cx="6346205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三六零登陆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股市场以来可谓高开低走，回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当天，三六零以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65.67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元的股价开盘，盘中一度涨至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3.84%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，市值达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4442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，正式更名当日成为当时中国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股市值最高的科技公司，之后股价一路下跌，截至发稿，三六零股价已跌至 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27.82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元，至今市值缩水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多亿元。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日，三六零发布了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非公开发行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股股票预案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，拟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非公开发行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不超过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13.53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亿股，拟募资金额不超过 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107.93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78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143305" y="130129"/>
            <a:ext cx="5877983" cy="6555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60530" y="6484596"/>
            <a:ext cx="6476129" cy="2739211"/>
          </a:xfrm>
          <a:prstGeom prst="roundRect">
            <a:avLst>
              <a:gd name="adj" fmla="val 9746"/>
            </a:avLst>
          </a:prstGeom>
          <a:solidFill>
            <a:schemeClr val="bg1"/>
          </a:solidFill>
          <a:ln>
            <a:solidFill>
              <a:srgbClr val="E6B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88640" y="1028975"/>
            <a:ext cx="6487932" cy="2610991"/>
          </a:xfrm>
          <a:prstGeom prst="roundRect">
            <a:avLst/>
          </a:prstGeom>
          <a:solidFill>
            <a:schemeClr val="bg1"/>
          </a:solidFill>
          <a:ln>
            <a:solidFill>
              <a:srgbClr val="E6B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602" y="215056"/>
            <a:ext cx="4987569" cy="485673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借壳上市：领益科技借壳江粉磁材完成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75798" y="1041808"/>
            <a:ext cx="6245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日，广东江粉磁材股份有限公司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(002600.SZ)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拟发行股份收购领胜投资（深圳）有限公司、深圳市领尚投资合伙企业（有限合伙）、深圳市领杰投资合伙企业（有限合伙）合计持有的领益科技（深圳）有限公司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股权，收购价格为 </a:t>
            </a:r>
            <a:r>
              <a:rPr lang="en-US" altLang="zh-CN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207.3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亿元。本次交易构成借壳上市。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日，相关过户手续已完成。</a:t>
            </a:r>
            <a:endParaRPr lang="zh-CN" altLang="en-US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0454" y="6468918"/>
            <a:ext cx="6216280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月，江粉磁材公告称，证券简称变更为 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领益智造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，公司证券代码不变。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日，领益智造发布公告称，截至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日，公司控股子公司先后向广州卓益、江门恒浩 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预付货款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合计约 </a:t>
            </a:r>
            <a:r>
              <a:rPr lang="en-US" altLang="zh-CN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11.2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元，因经营情况变化，上述预付款存在 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全部或部分无法回收的风险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。受利空冲击，周二领益智造跌停，公司市值在短短两天时间蒸发了 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近</a:t>
            </a:r>
            <a:r>
              <a:rPr lang="en-US" altLang="zh-CN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70</a:t>
            </a:r>
            <a:r>
              <a:rPr lang="zh-CN" altLang="en-US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亿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23230" y="4664967"/>
            <a:ext cx="6142761" cy="998581"/>
          </a:xfrm>
          <a:prstGeom prst="ellipse">
            <a:avLst/>
          </a:prstGeom>
          <a:solidFill>
            <a:srgbClr val="E6B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领益科技 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借壳 </a:t>
            </a:r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江粉磁材</a:t>
            </a:r>
          </a:p>
        </p:txBody>
      </p:sp>
      <p:sp>
        <p:nvSpPr>
          <p:cNvPr id="16" name="虚尾箭头 15"/>
          <p:cNvSpPr/>
          <p:nvPr/>
        </p:nvSpPr>
        <p:spPr>
          <a:xfrm rot="16200000">
            <a:off x="493618" y="3756338"/>
            <a:ext cx="849569" cy="936333"/>
          </a:xfrm>
          <a:prstGeom prst="stripedRightArrow">
            <a:avLst/>
          </a:prstGeom>
          <a:solidFill>
            <a:srgbClr val="E6B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86569" y="3953156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>
                <a:ln w="0"/>
                <a:solidFill>
                  <a:srgbClr val="E6B96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交易概况</a:t>
            </a:r>
          </a:p>
        </p:txBody>
      </p:sp>
      <p:sp>
        <p:nvSpPr>
          <p:cNvPr id="24" name="矩形 23"/>
          <p:cNvSpPr/>
          <p:nvPr/>
        </p:nvSpPr>
        <p:spPr>
          <a:xfrm>
            <a:off x="3441175" y="5724389"/>
            <a:ext cx="1826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dirty="0">
                <a:ln w="0"/>
                <a:solidFill>
                  <a:srgbClr val="E6B96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后续发展</a:t>
            </a:r>
          </a:p>
        </p:txBody>
      </p:sp>
      <p:sp>
        <p:nvSpPr>
          <p:cNvPr id="25" name="虚尾箭头 24"/>
          <p:cNvSpPr/>
          <p:nvPr/>
        </p:nvSpPr>
        <p:spPr>
          <a:xfrm rot="5400000">
            <a:off x="5336639" y="5569792"/>
            <a:ext cx="797689" cy="936333"/>
          </a:xfrm>
          <a:prstGeom prst="stripedRightArrow">
            <a:avLst/>
          </a:prstGeom>
          <a:solidFill>
            <a:srgbClr val="E6B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同心圆 19"/>
          <p:cNvSpPr/>
          <p:nvPr/>
        </p:nvSpPr>
        <p:spPr>
          <a:xfrm>
            <a:off x="202" y="17361"/>
            <a:ext cx="914400" cy="914400"/>
          </a:xfrm>
          <a:prstGeom prst="donut">
            <a:avLst>
              <a:gd name="adj" fmla="val 17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45" name="流程图: 决策 44"/>
          <p:cNvSpPr/>
          <p:nvPr/>
        </p:nvSpPr>
        <p:spPr>
          <a:xfrm>
            <a:off x="2782433" y="4126833"/>
            <a:ext cx="1260000" cy="1260000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-15282" y="6260322"/>
            <a:ext cx="6855430" cy="123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行业分布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最活跃，且规模最大）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-2571" y="3016340"/>
            <a:ext cx="2354208" cy="230782"/>
          </a:xfrm>
          <a:prstGeom prst="rect">
            <a:avLst/>
          </a:prstGeom>
          <a:solidFill>
            <a:srgbClr val="CA21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15" tIns="25708" rIns="51415" bIns="25708" numCol="1" rtlCol="0" anchor="t" anchorCtr="0" compatLnSpc="1"/>
          <a:lstStyle/>
          <a:p>
            <a:endParaRPr lang="zh-CN" altLang="en-US" sz="1010">
              <a:solidFill>
                <a:srgbClr val="C4261D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321075" y="3016340"/>
            <a:ext cx="4544181" cy="2307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15" tIns="25708" rIns="51415" bIns="25708" numCol="1" rtlCol="0" anchor="t" anchorCtr="0" compatLnSpc="1"/>
          <a:lstStyle/>
          <a:p>
            <a:endParaRPr lang="zh-CN" altLang="en-US" sz="1010">
              <a:solidFill>
                <a:srgbClr val="C4261D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5256" cy="30163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143305" y="130129"/>
            <a:ext cx="5661959" cy="6555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914602" y="166195"/>
            <a:ext cx="4745733" cy="584888"/>
          </a:xfrm>
        </p:spPr>
        <p:txBody>
          <a:bodyPr>
            <a:noAutofit/>
          </a:bodyPr>
          <a:lstStyle/>
          <a:p>
            <a:r>
              <a:rPr lang="en-US" altLang="zh-CN" sz="2200" dirty="0">
                <a:solidFill>
                  <a:schemeClr val="bg1"/>
                </a:solidFill>
              </a:rPr>
              <a:t>IT</a:t>
            </a:r>
            <a:r>
              <a:rPr lang="zh-CN" altLang="en-US" sz="2200" dirty="0">
                <a:solidFill>
                  <a:schemeClr val="bg1"/>
                </a:solidFill>
              </a:rPr>
              <a:t>最活跃，且金额最大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3214" y="7004042"/>
            <a:ext cx="6669360" cy="19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交易数量：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表现最为活跃，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上半年完成交易数量占比位居榜首（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18.05%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），互联网和制造业随后。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交易规模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规模占比最大（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14.96%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），金融和制造业位居二、三位。</a:t>
            </a:r>
          </a:p>
        </p:txBody>
      </p:sp>
      <p:sp>
        <p:nvSpPr>
          <p:cNvPr id="12" name="同心圆 11"/>
          <p:cNvSpPr/>
          <p:nvPr/>
        </p:nvSpPr>
        <p:spPr>
          <a:xfrm>
            <a:off x="202" y="17361"/>
            <a:ext cx="914400" cy="914400"/>
          </a:xfrm>
          <a:prstGeom prst="donut">
            <a:avLst>
              <a:gd name="adj" fmla="val 17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85553"/>
              </p:ext>
            </p:extLst>
          </p:nvPr>
        </p:nvGraphicFramePr>
        <p:xfrm>
          <a:off x="315000" y="994333"/>
          <a:ext cx="6228000" cy="60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45" name="流程图: 决策 44"/>
          <p:cNvSpPr/>
          <p:nvPr/>
        </p:nvSpPr>
        <p:spPr>
          <a:xfrm>
            <a:off x="2782433" y="4126833"/>
            <a:ext cx="1260000" cy="1260000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205152" y="6248601"/>
            <a:ext cx="6465498" cy="17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政策动态：证监会修改并购重组委工作规程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-2571" y="3016340"/>
            <a:ext cx="2354208" cy="230782"/>
          </a:xfrm>
          <a:prstGeom prst="rect">
            <a:avLst/>
          </a:prstGeom>
          <a:solidFill>
            <a:srgbClr val="CA21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15" tIns="25708" rIns="51415" bIns="25708" numCol="1" rtlCol="0" anchor="t" anchorCtr="0" compatLnSpc="1"/>
          <a:lstStyle/>
          <a:p>
            <a:endParaRPr lang="zh-CN" altLang="en-US" sz="1010">
              <a:solidFill>
                <a:srgbClr val="C4261D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321075" y="3016340"/>
            <a:ext cx="4544181" cy="2307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15" tIns="25708" rIns="51415" bIns="25708" numCol="1" rtlCol="0" anchor="t" anchorCtr="0" compatLnSpc="1"/>
          <a:lstStyle/>
          <a:p>
            <a:endParaRPr lang="zh-CN" altLang="en-US" sz="1010">
              <a:solidFill>
                <a:srgbClr val="C4261D"/>
              </a:solidFill>
            </a:endParaRPr>
          </a:p>
        </p:txBody>
      </p:sp>
      <p:pic>
        <p:nvPicPr>
          <p:cNvPr id="9" name="图片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3" b="15263"/>
          <a:stretch>
            <a:fillRect/>
          </a:stretch>
        </p:blipFill>
        <p:spPr>
          <a:xfrm>
            <a:off x="7616" y="14861"/>
            <a:ext cx="6860570" cy="3013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3"/>
          <p:cNvSpPr>
            <a:spLocks noChangeArrowheads="1"/>
          </p:cNvSpPr>
          <p:nvPr/>
        </p:nvSpPr>
        <p:spPr bwMode="auto">
          <a:xfrm>
            <a:off x="332656" y="344488"/>
            <a:ext cx="6192688" cy="8784976"/>
          </a:xfrm>
          <a:prstGeom prst="rect">
            <a:avLst/>
          </a:prstGeom>
          <a:solidFill>
            <a:srgbClr val="F2F2F2"/>
          </a:solidFill>
          <a:ln w="9525" cmpd="sng">
            <a:solidFill>
              <a:srgbClr val="B8B8B8"/>
            </a:solidFill>
            <a:miter lim="800000"/>
          </a:ln>
        </p:spPr>
        <p:txBody>
          <a:bodyPr lIns="88430" tIns="44215" rIns="88430" bIns="44215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81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8" name="Freeform 12"/>
          <p:cNvSpPr/>
          <p:nvPr/>
        </p:nvSpPr>
        <p:spPr bwMode="auto">
          <a:xfrm>
            <a:off x="188640" y="203573"/>
            <a:ext cx="999448" cy="936104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A2128"/>
          </a:solidFill>
          <a:ln>
            <a:noFill/>
          </a:ln>
        </p:spPr>
        <p:txBody>
          <a:bodyPr lIns="88430" tIns="44215" rIns="88430" bIns="44215"/>
          <a:lstStyle/>
          <a:p>
            <a:endParaRPr lang="zh-CN" altLang="en-US" sz="810"/>
          </a:p>
        </p:txBody>
      </p:sp>
      <p:sp>
        <p:nvSpPr>
          <p:cNvPr id="9" name="Freeform 12"/>
          <p:cNvSpPr/>
          <p:nvPr/>
        </p:nvSpPr>
        <p:spPr bwMode="auto">
          <a:xfrm flipH="1" flipV="1">
            <a:off x="5757416" y="8337376"/>
            <a:ext cx="911944" cy="90431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88430" tIns="44215" rIns="88430" bIns="44215"/>
          <a:lstStyle/>
          <a:p>
            <a:endParaRPr lang="zh-CN" altLang="en-US" sz="810"/>
          </a:p>
        </p:txBody>
      </p:sp>
      <p:sp>
        <p:nvSpPr>
          <p:cNvPr id="11" name="文本框 10"/>
          <p:cNvSpPr txBox="1"/>
          <p:nvPr/>
        </p:nvSpPr>
        <p:spPr>
          <a:xfrm>
            <a:off x="476672" y="566058"/>
            <a:ext cx="5904656" cy="841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持续加强并购重组委制度建设</a:t>
            </a:r>
          </a:p>
          <a:p>
            <a:pPr indent="457200" algn="just">
              <a:lnSpc>
                <a:spcPts val="36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日，证监会修改了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中国证券监督管理委员会上市公司并购重组审核委员会工作规程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》(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以下简称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并购重组委工作规程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》)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，自发布之日起实施。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并购重组委工作规程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中提到，为满足审核需求，保证审核工作正常有序开展，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委员总人数由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名增加至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名，内部委员不超过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ts val="36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证监会称，近年来，证监会以“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公开、透明、高效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”为目标，持续加强并购重组委制度建设，强化对委员履职的监督和制约，切实将权力关进制度的笼子。目前看来，并购重组委运行平稳有序，委员履职尽责，审核透明高效，在发挥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专家把关功能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、提高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审核独立性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、增强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审核公信力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等方面发挥了积极作用。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ts val="36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年上半年，国内并购市场依旧延续稳中求进的基调，一方面推动新兴行业、核心技术领域发展，坚持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创新发展战略，加快行业结构调整和产业转型升级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；另一方面，不断加强监管力度，提升并购市场投资质量，增加市场透明度，促进市场健康、稳健发展。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angjun\Desktop\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532" r="617" b="-1"/>
          <a:stretch>
            <a:fillRect/>
          </a:stretch>
        </p:blipFill>
        <p:spPr bwMode="auto">
          <a:xfrm>
            <a:off x="-18314" y="-14560"/>
            <a:ext cx="6876314" cy="992056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-18314" y="2360712"/>
            <a:ext cx="6876314" cy="7545289"/>
          </a:xfrm>
          <a:prstGeom prst="rect">
            <a:avLst/>
          </a:prstGeom>
          <a:gradFill>
            <a:gsLst>
              <a:gs pos="3000">
                <a:srgbClr val="A97A58">
                  <a:alpha val="20000"/>
                </a:srgbClr>
              </a:gs>
              <a:gs pos="10000">
                <a:srgbClr val="965837">
                  <a:alpha val="55000"/>
                </a:srgbClr>
              </a:gs>
              <a:gs pos="54000">
                <a:srgbClr val="4E3720">
                  <a:alpha val="72000"/>
                </a:srgbClr>
              </a:gs>
              <a:gs pos="22000">
                <a:srgbClr val="643B2A">
                  <a:alpha val="70000"/>
                </a:srgbClr>
              </a:gs>
              <a:gs pos="35000">
                <a:srgbClr val="5E422D">
                  <a:alpha val="72000"/>
                </a:srgbClr>
              </a:gs>
              <a:gs pos="75000">
                <a:srgbClr val="3D2C13">
                  <a:alpha val="80000"/>
                </a:srgbClr>
              </a:gs>
              <a:gs pos="100000">
                <a:srgbClr val="29150C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5"/>
          <p:cNvSpPr txBox="1"/>
          <p:nvPr/>
        </p:nvSpPr>
        <p:spPr>
          <a:xfrm>
            <a:off x="143479" y="2304739"/>
            <a:ext cx="6552728" cy="55594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投中信息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证券代码：</a:t>
            </a: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835562】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办于2005年，现已成为中国私募股权投资行业领先的金融服务科技企业，致力于解决私募股权投资行业的信息不对称问题。投中信息目前拥有媒体平台、研究咨询、金融数据、会议活动四大主营业务，通过提供全链条的信息资源与专业化整合服务，以期让出资者更加了解股权基金的运作状态，让基金管理者更加洞彻产业发展趋势。目前，投中信息在北京、上海、深圳等地均设有办公室。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媒体平台：投中网历经十余年行业深耕，拥有卓越的资深采编团队，树立了强大的行业影响力，并成为私募股权投资行业最具影响力的信息发布平台。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研究咨询：依托投中多元化产品、丰富资源和海量数据，聚集VC/PE行业政策环境、投融趋势、新经济领域开展深入研究，为国内外投资机构、监管部门和行业组织提供专业的服务与研究成果。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数据：通过全面精准的创投数据库帮助客户进行各行业股权研究，公司、机构、基金分析，市场机遇挖掘，为客户在一级股权市场的研究与投资提供可靠数据与洞见，辅助商业决策；同时，提供包含基金项目募投管退全业务管理、客户管理、协同办公、流程管理（OA）等的专业投资业务管理系统，为一级市场机构用户打造一站式的办公平台。</a:t>
            </a: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活动：从2007年投中信息成功举办首届中国投资年会以来，现已形成一套完整的会议体系。此外，基于投中媒体、数据及研究优势，投中信息同样为机构客户、各地政府量身定制各种与私募股权投资行业相关的商务会议、国际会议、高峰论坛、行业研讨会等，合力打造品牌影响力。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143479" y="8142099"/>
            <a:ext cx="5309680" cy="15179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92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地址：北京市东城区东直门南大街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号中汇广场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 </a:t>
            </a:r>
          </a:p>
          <a:p>
            <a:pPr algn="l">
              <a:lnSpc>
                <a:spcPts val="192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+86-10-59786658 </a:t>
            </a:r>
          </a:p>
          <a:p>
            <a:pPr algn="l">
              <a:lnSpc>
                <a:spcPts val="192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传真：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+86-10-85893650-603</a:t>
            </a:r>
          </a:p>
          <a:p>
            <a:pPr algn="l">
              <a:lnSpc>
                <a:spcPts val="192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邮编：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100007 </a:t>
            </a:r>
          </a:p>
          <a:p>
            <a:pPr algn="l">
              <a:lnSpc>
                <a:spcPts val="192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Email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contact@chinaventure.com.cn </a:t>
            </a:r>
          </a:p>
          <a:p>
            <a:pPr algn="l">
              <a:lnSpc>
                <a:spcPts val="192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http://www.cvinfo.com.cn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" y="454952"/>
            <a:ext cx="1224137" cy="6158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262624" y="8330798"/>
            <a:ext cx="1152000" cy="1152000"/>
            <a:chOff x="6012160" y="4731990"/>
            <a:chExt cx="1327795" cy="132779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4731990"/>
              <a:ext cx="1327795" cy="132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6561758" y="5284666"/>
              <a:ext cx="228599" cy="20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446" y="5336970"/>
              <a:ext cx="209222" cy="104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72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" y="5958"/>
            <a:ext cx="6860434" cy="278680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88640" y="2422870"/>
            <a:ext cx="1872878" cy="740489"/>
            <a:chOff x="409881" y="3057080"/>
            <a:chExt cx="1116542" cy="492077"/>
          </a:xfrm>
        </p:grpSpPr>
        <p:sp>
          <p:nvSpPr>
            <p:cNvPr id="17" name="矩形 16"/>
            <p:cNvSpPr/>
            <p:nvPr/>
          </p:nvSpPr>
          <p:spPr>
            <a:xfrm>
              <a:off x="409881" y="3057080"/>
              <a:ext cx="979916" cy="4730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17722" y="3057080"/>
              <a:ext cx="1100860" cy="347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关键发现</a:t>
              </a:r>
              <a:endPara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39"/>
            <p:cNvSpPr>
              <a:spLocks noChangeArrowheads="1"/>
            </p:cNvSpPr>
            <p:nvPr/>
          </p:nvSpPr>
          <p:spPr bwMode="auto">
            <a:xfrm>
              <a:off x="539053" y="3298356"/>
              <a:ext cx="987370" cy="25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Key Findings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23" name="流程图: 联系 122"/>
          <p:cNvSpPr/>
          <p:nvPr/>
        </p:nvSpPr>
        <p:spPr>
          <a:xfrm>
            <a:off x="825814" y="7751651"/>
            <a:ext cx="164737" cy="13389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同心圆 123"/>
          <p:cNvSpPr/>
          <p:nvPr/>
        </p:nvSpPr>
        <p:spPr>
          <a:xfrm>
            <a:off x="266285" y="7953555"/>
            <a:ext cx="1287328" cy="1287328"/>
          </a:xfrm>
          <a:prstGeom prst="donut">
            <a:avLst>
              <a:gd name="adj" fmla="val 125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5" name="流程图: 库存数据 124"/>
          <p:cNvSpPr/>
          <p:nvPr/>
        </p:nvSpPr>
        <p:spPr>
          <a:xfrm rot="10800000">
            <a:off x="988170" y="7955277"/>
            <a:ext cx="5753195" cy="1282649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联系 26"/>
          <p:cNvSpPr/>
          <p:nvPr/>
        </p:nvSpPr>
        <p:spPr>
          <a:xfrm>
            <a:off x="825814" y="6191205"/>
            <a:ext cx="164737" cy="13389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同心圆 27"/>
          <p:cNvSpPr/>
          <p:nvPr/>
        </p:nvSpPr>
        <p:spPr>
          <a:xfrm>
            <a:off x="266285" y="6393109"/>
            <a:ext cx="1287328" cy="1287328"/>
          </a:xfrm>
          <a:prstGeom prst="donut">
            <a:avLst>
              <a:gd name="adj" fmla="val 125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流程图: 库存数据 28"/>
          <p:cNvSpPr/>
          <p:nvPr/>
        </p:nvSpPr>
        <p:spPr>
          <a:xfrm rot="10800000">
            <a:off x="960719" y="6545096"/>
            <a:ext cx="5753196" cy="1295538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联系 30"/>
          <p:cNvSpPr/>
          <p:nvPr/>
        </p:nvSpPr>
        <p:spPr>
          <a:xfrm>
            <a:off x="823435" y="4630759"/>
            <a:ext cx="164737" cy="13389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同心圆 32"/>
          <p:cNvSpPr/>
          <p:nvPr/>
        </p:nvSpPr>
        <p:spPr>
          <a:xfrm>
            <a:off x="263906" y="4832663"/>
            <a:ext cx="1287328" cy="1287328"/>
          </a:xfrm>
          <a:prstGeom prst="donut">
            <a:avLst>
              <a:gd name="adj" fmla="val 125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流程图: 库存数据 33"/>
          <p:cNvSpPr/>
          <p:nvPr/>
        </p:nvSpPr>
        <p:spPr>
          <a:xfrm rot="10800000">
            <a:off x="988171" y="4835566"/>
            <a:ext cx="5753194" cy="1291581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同心圆 36"/>
          <p:cNvSpPr/>
          <p:nvPr/>
        </p:nvSpPr>
        <p:spPr>
          <a:xfrm>
            <a:off x="265596" y="3272217"/>
            <a:ext cx="1287328" cy="1287328"/>
          </a:xfrm>
          <a:prstGeom prst="donut">
            <a:avLst>
              <a:gd name="adj" fmla="val 125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流程图: 库存数据 37"/>
          <p:cNvSpPr/>
          <p:nvPr/>
        </p:nvSpPr>
        <p:spPr>
          <a:xfrm rot="10800000">
            <a:off x="960719" y="3267964"/>
            <a:ext cx="5753196" cy="1294489"/>
          </a:xfrm>
          <a:prstGeom prst="flowChartOnlineStorag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2048365" y="4901789"/>
            <a:ext cx="4603237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宣布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：阿里巴巴集团收购饿了么</a:t>
            </a:r>
          </a:p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：金世旗产投收购中天城投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借壳上市：三六零科技借壳江南嘉捷完成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061518" y="8368526"/>
            <a:ext cx="365007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证监会修改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并购重组委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工作规程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96256" y="3554748"/>
            <a:ext cx="4294445" cy="76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上半年并购市场活跃度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整体下降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境内并购 </a:t>
            </a:r>
            <a:r>
              <a:rPr 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活跃度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endParaRPr 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015" y="37095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7460" y="525351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250" y="68172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5015" y="83657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政策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061518" y="6963411"/>
            <a:ext cx="417277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行业表现最为活跃，且规模最大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5" name="流程图: 决策 44"/>
          <p:cNvSpPr/>
          <p:nvPr/>
        </p:nvSpPr>
        <p:spPr>
          <a:xfrm>
            <a:off x="2782433" y="4126833"/>
            <a:ext cx="1260000" cy="1260000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1025901" y="6325599"/>
            <a:ext cx="4812434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并购市场整体有所下降</a:t>
            </a:r>
          </a:p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境内并购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规模有所上升</a:t>
            </a:r>
            <a:endParaRPr lang="zh-CN" altLang="en-US" sz="32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sym typeface="+mn-ea"/>
              </a:rPr>
              <a:t>境并购规模大幅下降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-2571" y="3016340"/>
            <a:ext cx="2354208" cy="230782"/>
          </a:xfrm>
          <a:prstGeom prst="rect">
            <a:avLst/>
          </a:prstGeom>
          <a:solidFill>
            <a:srgbClr val="CA21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15" tIns="25708" rIns="51415" bIns="25708" numCol="1" rtlCol="0" anchor="t" anchorCtr="0" compatLnSpc="1"/>
          <a:lstStyle/>
          <a:p>
            <a:endParaRPr lang="zh-CN" altLang="en-US" sz="1010">
              <a:solidFill>
                <a:srgbClr val="C4261D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321075" y="3016340"/>
            <a:ext cx="4544181" cy="2307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15" tIns="25708" rIns="51415" bIns="25708" numCol="1" rtlCol="0" anchor="t" anchorCtr="0" compatLnSpc="1"/>
          <a:lstStyle/>
          <a:p>
            <a:endParaRPr lang="zh-CN" altLang="en-US" sz="1010">
              <a:solidFill>
                <a:srgbClr val="C4261D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65256" cy="3016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143306" y="130129"/>
            <a:ext cx="4083664" cy="6555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677614" y="871006"/>
            <a:ext cx="3866061" cy="41983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市场走势：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年上半年，并购市场整体平稳，较去年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同期有所下降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，宣布案例数量与规模环比大幅下降，分别为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-26.27%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-32.78%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。上半年市场处调整阶段，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IPO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审核从严、国企产业改革、新兴产业的发展促进了国内并购市场逐渐进入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稳中求进新常态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。证监会高压态势有效保证了并购重组市场化的良性稳定发展。预计下半年市场依旧会保持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低位震荡趋势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7689" y="1460125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-3.07%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案例数量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（同比）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30441" y="3201252"/>
            <a:ext cx="1799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-21.58%</a:t>
            </a: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案例金额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（同比）</a:t>
            </a: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14602" y="246098"/>
            <a:ext cx="3312368" cy="423589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宣布交易整体平稳</a:t>
            </a:r>
          </a:p>
        </p:txBody>
      </p:sp>
      <p:sp>
        <p:nvSpPr>
          <p:cNvPr id="34" name="同心圆 33"/>
          <p:cNvSpPr/>
          <p:nvPr/>
        </p:nvSpPr>
        <p:spPr>
          <a:xfrm>
            <a:off x="202" y="17361"/>
            <a:ext cx="914400" cy="914400"/>
          </a:xfrm>
          <a:prstGeom prst="donut">
            <a:avLst>
              <a:gd name="adj" fmla="val 17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虚尾箭头 14">
            <a:extLst>
              <a:ext uri="{FF2B5EF4-FFF2-40B4-BE49-F238E27FC236}">
                <a16:creationId xmlns:a16="http://schemas.microsoft.com/office/drawing/2014/main" id="{B72161FA-E039-4D53-87EB-41319049948D}"/>
              </a:ext>
            </a:extLst>
          </p:cNvPr>
          <p:cNvSpPr/>
          <p:nvPr/>
        </p:nvSpPr>
        <p:spPr>
          <a:xfrm rot="5400000">
            <a:off x="-31229" y="1750507"/>
            <a:ext cx="1256692" cy="659512"/>
          </a:xfrm>
          <a:prstGeom prst="stripedRightArrow">
            <a:avLst>
              <a:gd name="adj1" fmla="val 50001"/>
              <a:gd name="adj2" fmla="val 74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虚尾箭头 14">
            <a:extLst>
              <a:ext uri="{FF2B5EF4-FFF2-40B4-BE49-F238E27FC236}">
                <a16:creationId xmlns:a16="http://schemas.microsoft.com/office/drawing/2014/main" id="{6326A2A1-A20A-431E-B0DF-0C2ACB608DB6}"/>
              </a:ext>
            </a:extLst>
          </p:cNvPr>
          <p:cNvSpPr/>
          <p:nvPr/>
        </p:nvSpPr>
        <p:spPr>
          <a:xfrm rot="5400000">
            <a:off x="-31229" y="3496103"/>
            <a:ext cx="1256692" cy="659512"/>
          </a:xfrm>
          <a:prstGeom prst="stripedRightArrow">
            <a:avLst>
              <a:gd name="adj1" fmla="val 50001"/>
              <a:gd name="adj2" fmla="val 74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announce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868062"/>
              </p:ext>
            </p:extLst>
          </p:nvPr>
        </p:nvGraphicFramePr>
        <p:xfrm>
          <a:off x="0" y="5154748"/>
          <a:ext cx="6624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43306" y="130129"/>
            <a:ext cx="4077782" cy="6555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914602" y="246098"/>
            <a:ext cx="3090462" cy="416133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完成交易规模有所下降</a:t>
            </a:r>
          </a:p>
        </p:txBody>
      </p:sp>
      <p:sp>
        <p:nvSpPr>
          <p:cNvPr id="18" name="矩形 17"/>
          <p:cNvSpPr/>
          <p:nvPr/>
        </p:nvSpPr>
        <p:spPr>
          <a:xfrm>
            <a:off x="2708920" y="993292"/>
            <a:ext cx="3863111" cy="398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市场走势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年上半年，环比完成交易数量及金额都有所下降。数量、金额环比分别为：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-29.59%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       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-27.22%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趋势分析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：与去年同期相比，上半年完成案例数量基本持平，规模有所下降，市场“盲目跟风”现象有所改善，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投资者趋于理性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，跟随政策引导，逐步提升投资质量。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26875" y="145812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D826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2.85%</a:t>
            </a: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案例数量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（同比）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26875" y="322622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-19.11%</a:t>
            </a: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案例金额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（同比）</a:t>
            </a:r>
          </a:p>
        </p:txBody>
      </p:sp>
      <p:sp>
        <p:nvSpPr>
          <p:cNvPr id="15" name="虚尾箭头 14"/>
          <p:cNvSpPr/>
          <p:nvPr/>
        </p:nvSpPr>
        <p:spPr>
          <a:xfrm rot="16200000">
            <a:off x="-31229" y="1750507"/>
            <a:ext cx="1256692" cy="659512"/>
          </a:xfrm>
          <a:prstGeom prst="stripedRightArrow">
            <a:avLst>
              <a:gd name="adj1" fmla="val 50001"/>
              <a:gd name="adj2" fmla="val 74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心圆 15"/>
          <p:cNvSpPr/>
          <p:nvPr/>
        </p:nvSpPr>
        <p:spPr>
          <a:xfrm>
            <a:off x="202" y="17361"/>
            <a:ext cx="914400" cy="914400"/>
          </a:xfrm>
          <a:prstGeom prst="donut">
            <a:avLst>
              <a:gd name="adj" fmla="val 17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虚尾箭头 14">
            <a:extLst>
              <a:ext uri="{FF2B5EF4-FFF2-40B4-BE49-F238E27FC236}">
                <a16:creationId xmlns:a16="http://schemas.microsoft.com/office/drawing/2014/main" id="{00FFA774-6908-4707-AC48-52A461DD6D58}"/>
              </a:ext>
            </a:extLst>
          </p:cNvPr>
          <p:cNvSpPr/>
          <p:nvPr/>
        </p:nvSpPr>
        <p:spPr>
          <a:xfrm rot="5400000">
            <a:off x="-31229" y="3527355"/>
            <a:ext cx="1256692" cy="659512"/>
          </a:xfrm>
          <a:prstGeom prst="stripedRightArrow">
            <a:avLst>
              <a:gd name="adj1" fmla="val 50001"/>
              <a:gd name="adj2" fmla="val 74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announce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935486"/>
              </p:ext>
            </p:extLst>
          </p:nvPr>
        </p:nvGraphicFramePr>
        <p:xfrm>
          <a:off x="0" y="5172155"/>
          <a:ext cx="6624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43306" y="130129"/>
            <a:ext cx="5157902" cy="6555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914602" y="246098"/>
            <a:ext cx="4242590" cy="45083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二季度宣布交易额继续下滑</a:t>
            </a:r>
          </a:p>
        </p:txBody>
      </p:sp>
      <p:sp>
        <p:nvSpPr>
          <p:cNvPr id="18" name="矩形 17"/>
          <p:cNvSpPr/>
          <p:nvPr/>
        </p:nvSpPr>
        <p:spPr>
          <a:xfrm>
            <a:off x="2722257" y="1227561"/>
            <a:ext cx="3863111" cy="33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市场走势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，宣布交易数量略有上升，金额有所下降，数量、金额环比分别为：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6.42%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-16.56%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。案例数量及金额同比大幅下降。二季度共宣布案例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1,839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起，披露金额案例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1,111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起，披露金额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933.2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亿美元。季度宣布交易额持续下滑，达到两年来新低。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6875" y="145812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-21.58%</a:t>
            </a: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案例数量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（同比）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26875" y="322622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-38.07%</a:t>
            </a: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案例金额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（同比）</a:t>
            </a:r>
          </a:p>
        </p:txBody>
      </p:sp>
      <p:sp>
        <p:nvSpPr>
          <p:cNvPr id="15" name="虚尾箭头 14"/>
          <p:cNvSpPr/>
          <p:nvPr/>
        </p:nvSpPr>
        <p:spPr>
          <a:xfrm rot="5400000">
            <a:off x="-31229" y="1750507"/>
            <a:ext cx="1256692" cy="659512"/>
          </a:xfrm>
          <a:prstGeom prst="stripedRightArrow">
            <a:avLst>
              <a:gd name="adj1" fmla="val 50001"/>
              <a:gd name="adj2" fmla="val 74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心圆 15"/>
          <p:cNvSpPr/>
          <p:nvPr/>
        </p:nvSpPr>
        <p:spPr>
          <a:xfrm>
            <a:off x="202" y="17361"/>
            <a:ext cx="914400" cy="914400"/>
          </a:xfrm>
          <a:prstGeom prst="donut">
            <a:avLst>
              <a:gd name="adj" fmla="val 17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虚尾箭头 14">
            <a:extLst>
              <a:ext uri="{FF2B5EF4-FFF2-40B4-BE49-F238E27FC236}">
                <a16:creationId xmlns:a16="http://schemas.microsoft.com/office/drawing/2014/main" id="{00FFA774-6908-4707-AC48-52A461DD6D58}"/>
              </a:ext>
            </a:extLst>
          </p:cNvPr>
          <p:cNvSpPr/>
          <p:nvPr/>
        </p:nvSpPr>
        <p:spPr>
          <a:xfrm rot="5400000">
            <a:off x="-31229" y="3527355"/>
            <a:ext cx="1256692" cy="659512"/>
          </a:xfrm>
          <a:prstGeom prst="stripedRightArrow">
            <a:avLst>
              <a:gd name="adj1" fmla="val 50001"/>
              <a:gd name="adj2" fmla="val 74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announce">
            <a:extLst>
              <a:ext uri="{FF2B5EF4-FFF2-40B4-BE49-F238E27FC236}">
                <a16:creationId xmlns:a16="http://schemas.microsoft.com/office/drawing/2014/main" id="{F892ADCD-F408-4EB6-855F-F429B888E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818838"/>
              </p:ext>
            </p:extLst>
          </p:nvPr>
        </p:nvGraphicFramePr>
        <p:xfrm>
          <a:off x="0" y="5165987"/>
          <a:ext cx="6624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40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43306" y="130129"/>
            <a:ext cx="5085894" cy="6555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926873" y="287536"/>
            <a:ext cx="3954558" cy="335199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二季度完成交易额持续下降</a:t>
            </a:r>
          </a:p>
        </p:txBody>
      </p:sp>
      <p:sp>
        <p:nvSpPr>
          <p:cNvPr id="18" name="矩形 17"/>
          <p:cNvSpPr/>
          <p:nvPr/>
        </p:nvSpPr>
        <p:spPr>
          <a:xfrm>
            <a:off x="2727528" y="1225221"/>
            <a:ext cx="3863111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市场走势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，环比完成交易数量有所上升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金额有所下降。数量、金额环比分别为：</a:t>
            </a:r>
            <a:r>
              <a:rPr lang="en-US" altLang="zh-CN" dirty="0"/>
              <a:t>13.48%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   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dirty="0"/>
              <a:t>12.50%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。数量及金额同比大幅下降。二季度完成交易数量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起，披露金额案例数量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起，披露金额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552.6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亿美元。完成交易金额持续下滑。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6875" y="145812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-24.41%</a:t>
            </a: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案例数量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（同比）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26875" y="322622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-15.28%</a:t>
            </a: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案例金额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（同比）</a:t>
            </a:r>
          </a:p>
        </p:txBody>
      </p:sp>
      <p:sp>
        <p:nvSpPr>
          <p:cNvPr id="15" name="虚尾箭头 14"/>
          <p:cNvSpPr/>
          <p:nvPr/>
        </p:nvSpPr>
        <p:spPr>
          <a:xfrm rot="5400000">
            <a:off x="-31229" y="1750507"/>
            <a:ext cx="1256692" cy="659512"/>
          </a:xfrm>
          <a:prstGeom prst="stripedRightArrow">
            <a:avLst>
              <a:gd name="adj1" fmla="val 50001"/>
              <a:gd name="adj2" fmla="val 74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心圆 15"/>
          <p:cNvSpPr/>
          <p:nvPr/>
        </p:nvSpPr>
        <p:spPr>
          <a:xfrm>
            <a:off x="202" y="17361"/>
            <a:ext cx="914400" cy="914400"/>
          </a:xfrm>
          <a:prstGeom prst="donut">
            <a:avLst>
              <a:gd name="adj" fmla="val 17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虚尾箭头 14">
            <a:extLst>
              <a:ext uri="{FF2B5EF4-FFF2-40B4-BE49-F238E27FC236}">
                <a16:creationId xmlns:a16="http://schemas.microsoft.com/office/drawing/2014/main" id="{00FFA774-6908-4707-AC48-52A461DD6D58}"/>
              </a:ext>
            </a:extLst>
          </p:cNvPr>
          <p:cNvSpPr/>
          <p:nvPr/>
        </p:nvSpPr>
        <p:spPr>
          <a:xfrm rot="5400000">
            <a:off x="-31229" y="3527355"/>
            <a:ext cx="1256692" cy="659512"/>
          </a:xfrm>
          <a:prstGeom prst="stripedRightArrow">
            <a:avLst>
              <a:gd name="adj1" fmla="val 50001"/>
              <a:gd name="adj2" fmla="val 742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announce">
            <a:extLst>
              <a:ext uri="{FF2B5EF4-FFF2-40B4-BE49-F238E27FC236}">
                <a16:creationId xmlns:a16="http://schemas.microsoft.com/office/drawing/2014/main" id="{3412FEC1-5728-431B-AF01-5B39892BD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746338"/>
              </p:ext>
            </p:extLst>
          </p:nvPr>
        </p:nvGraphicFramePr>
        <p:xfrm>
          <a:off x="0" y="5161346"/>
          <a:ext cx="6624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85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143306" y="130129"/>
            <a:ext cx="4005774" cy="65552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14602" y="303995"/>
            <a:ext cx="3018454" cy="30779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境内并购规模有所上升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88640" y="3783207"/>
            <a:ext cx="6523834" cy="2082878"/>
          </a:xfrm>
          <a:prstGeom prst="roundRect">
            <a:avLst>
              <a:gd name="adj" fmla="val 2995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694" y="3816543"/>
            <a:ext cx="6208612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上半年跨境并购数量基本持平， 入境并购数量略有下降，出境并购数量略有上升。境内并购规模有所上升，国内产业升级、体制改革效果显著，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CFIUS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对中资收购的否决及中美贸易战依旧是对美并购的阻力。但“一带一路”的产业布局依旧对跨境并购发展起积极推进作用。</a:t>
            </a:r>
          </a:p>
        </p:txBody>
      </p:sp>
      <p:sp>
        <p:nvSpPr>
          <p:cNvPr id="12" name="同心圆 11"/>
          <p:cNvSpPr/>
          <p:nvPr/>
        </p:nvSpPr>
        <p:spPr>
          <a:xfrm>
            <a:off x="202" y="17361"/>
            <a:ext cx="914400" cy="914400"/>
          </a:xfrm>
          <a:prstGeom prst="donut">
            <a:avLst>
              <a:gd name="adj" fmla="val 176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0" name="across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099271"/>
              </p:ext>
            </p:extLst>
          </p:nvPr>
        </p:nvGraphicFramePr>
        <p:xfrm>
          <a:off x="91337" y="898425"/>
          <a:ext cx="6552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across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76354"/>
              </p:ext>
            </p:extLst>
          </p:nvPr>
        </p:nvGraphicFramePr>
        <p:xfrm>
          <a:off x="87330" y="6373131"/>
          <a:ext cx="6552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45" name="流程图: 决策 44"/>
          <p:cNvSpPr/>
          <p:nvPr/>
        </p:nvSpPr>
        <p:spPr>
          <a:xfrm>
            <a:off x="2782433" y="4126833"/>
            <a:ext cx="1260000" cy="1260000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-15282" y="6260322"/>
            <a:ext cx="6855430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重点案例分析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-2571" y="3016340"/>
            <a:ext cx="2354208" cy="230782"/>
          </a:xfrm>
          <a:prstGeom prst="rect">
            <a:avLst/>
          </a:prstGeom>
          <a:solidFill>
            <a:srgbClr val="CA21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15" tIns="25708" rIns="51415" bIns="25708" numCol="1" rtlCol="0" anchor="t" anchorCtr="0" compatLnSpc="1"/>
          <a:lstStyle/>
          <a:p>
            <a:endParaRPr lang="zh-CN" altLang="en-US" sz="1010">
              <a:solidFill>
                <a:srgbClr val="C4261D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321075" y="3016340"/>
            <a:ext cx="4544181" cy="2307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15" tIns="25708" rIns="51415" bIns="25708" numCol="1" rtlCol="0" anchor="t" anchorCtr="0" compatLnSpc="1"/>
          <a:lstStyle/>
          <a:p>
            <a:endParaRPr lang="zh-CN" altLang="en-US" sz="1010">
              <a:solidFill>
                <a:srgbClr val="C4261D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5256" cy="30163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2195</Words>
  <Application>Microsoft Office PowerPoint</Application>
  <PresentationFormat>A4 纸张(210x297 毫米)</PresentationFormat>
  <Paragraphs>194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微软雅黑</vt:lpstr>
      <vt:lpstr>微软雅黑</vt:lpstr>
      <vt:lpstr>Arial</vt:lpstr>
      <vt:lpstr>Calibri</vt:lpstr>
      <vt:lpstr>Wingdings</vt:lpstr>
      <vt:lpstr>Office 主题</vt:lpstr>
      <vt:lpstr>投中统计： 2018上半年并购市场低位震荡，监管延续从严主基调</vt:lpstr>
      <vt:lpstr>PowerPoint 演示文稿</vt:lpstr>
      <vt:lpstr>PowerPoint 演示文稿</vt:lpstr>
      <vt:lpstr>宣布交易整体平稳</vt:lpstr>
      <vt:lpstr>完成交易规模有所下降</vt:lpstr>
      <vt:lpstr>二季度宣布交易额继续下滑</vt:lpstr>
      <vt:lpstr>二季度完成交易额持续下降</vt:lpstr>
      <vt:lpstr>境内并购规模有所上升</vt:lpstr>
      <vt:lpstr>PowerPoint 演示文稿</vt:lpstr>
      <vt:lpstr>宣布Top：阿里巴巴集团收购饿了么</vt:lpstr>
      <vt:lpstr>完成Top：金世旗产投收购中天城投</vt:lpstr>
      <vt:lpstr>借壳上市：三六零科技借壳江南嘉捷完成</vt:lpstr>
      <vt:lpstr>借壳上市：领益科技借壳江粉磁材完成</vt:lpstr>
      <vt:lpstr>PowerPoint 演示文稿</vt:lpstr>
      <vt:lpstr>IT最活跃，且金额最大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wangjun</dc:creator>
  <cp:lastModifiedBy>Mengnan Yin</cp:lastModifiedBy>
  <cp:revision>1261</cp:revision>
  <dcterms:created xsi:type="dcterms:W3CDTF">2015-12-21T05:53:00Z</dcterms:created>
  <dcterms:modified xsi:type="dcterms:W3CDTF">2018-07-20T07:24:43Z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